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8" r:id="rId9"/>
    <p:sldId id="265" r:id="rId10"/>
    <p:sldId id="261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D99"/>
    <a:srgbClr val="E6E6F2"/>
    <a:srgbClr val="F6E998"/>
    <a:srgbClr val="EEA431"/>
    <a:srgbClr val="59288C"/>
    <a:srgbClr val="6174A8"/>
    <a:srgbClr val="888E2D"/>
    <a:srgbClr val="CEB426"/>
    <a:srgbClr val="5A2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88721" autoAdjust="0"/>
  </p:normalViewPr>
  <p:slideViewPr>
    <p:cSldViewPr snapToGrid="0" snapToObjects="1">
      <p:cViewPr>
        <p:scale>
          <a:sx n="100" d="100"/>
          <a:sy n="100" d="100"/>
        </p:scale>
        <p:origin x="-1744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529D4-15BB-4FD4-90CD-DB99BE525BB3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786A-D338-436B-9EAB-89466BA29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3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 started in this field in California, I had the great good fortune of working with a remarkable Director of Special Education in Davis. Hanna</a:t>
            </a:r>
            <a:r>
              <a:rPr lang="en-US" baseline="0" dirty="0" smtClean="0"/>
              <a:t> Bauer. Escaped Austria ahead of the Nazi Anschluss.</a:t>
            </a:r>
          </a:p>
          <a:p>
            <a:r>
              <a:rPr lang="en-US" baseline="0" dirty="0" smtClean="0"/>
              <a:t>Came to the US with her husband Herbert, he a psychiatrist, she a psychologist. For Hanna, there were no barriers. For the kids in our fledgling 6-bed group home, kids who came from all over the state, there were no barriers to getting them what they needed. There was never a question of whether or not they were “our kids.” All kids were her kids. And she was an indomitable force in getting them what they needed.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when we put the kids and families at</a:t>
            </a:r>
            <a:r>
              <a:rPr lang="en-US" baseline="0" dirty="0" smtClean="0"/>
              <a:t> the center…</a:t>
            </a:r>
          </a:p>
          <a:p>
            <a:r>
              <a:rPr lang="en-US" baseline="0" dirty="0" smtClean="0"/>
              <a:t>All of these people and organizations become my potential partners, and if they’re my potential partners rather than the source of my migraines, where are the barriers?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6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Co</a:t>
            </a:r>
            <a:r>
              <a:rPr lang="en-US" dirty="0" smtClean="0"/>
              <a:t> </a:t>
            </a:r>
            <a:r>
              <a:rPr lang="en-US" dirty="0" err="1" smtClean="0"/>
              <a:t>Co</a:t>
            </a:r>
            <a:r>
              <a:rPr lang="en-US" dirty="0" smtClean="0"/>
              <a:t> story</a:t>
            </a:r>
          </a:p>
          <a:p>
            <a:r>
              <a:rPr lang="en-US" dirty="0" smtClean="0"/>
              <a:t>A lot of the</a:t>
            </a:r>
            <a:r>
              <a:rPr lang="en-US" baseline="0" dirty="0" smtClean="0"/>
              <a:t> right people are sitting in this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it gets sticky.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of you are here to figure out if there’s some way to get somebody else to pay for something you currently have to pay for. Like mental health services. </a:t>
            </a:r>
          </a:p>
          <a:p>
            <a:r>
              <a:rPr lang="en-US" baseline="0" dirty="0" smtClean="0"/>
              <a:t>You might call that breaking barriers. I would call it cost-shifting.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Barrels are barriers that protect wine. You have to top up the barrels from time to time or the wine will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oxydize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Government</a:t>
            </a:r>
            <a:r>
              <a:rPr lang="en-US" baseline="0" dirty="0" smtClean="0"/>
              <a:t> puts money in silos to ensure the money is spent for the purposes lawmakers intended.</a:t>
            </a:r>
          </a:p>
          <a:p>
            <a:r>
              <a:rPr lang="en-US" baseline="0" dirty="0" smtClean="0"/>
              <a:t>Boards of directors restrict the use of reserves to ensure the fiscal viability of an organization.</a:t>
            </a:r>
          </a:p>
          <a:p>
            <a:r>
              <a:rPr lang="en-US" baseline="0" dirty="0" smtClean="0"/>
              <a:t>You may have an employment or fiduciary obligation to ensure that money is spent judiciously and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want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work collaboratively,</a:t>
            </a:r>
            <a:r>
              <a:rPr lang="en-US" baseline="0" dirty="0" smtClean="0"/>
              <a:t> I discover the organizational and legal barriers that prevent kids from getting what they need. </a:t>
            </a:r>
          </a:p>
          <a:p>
            <a:r>
              <a:rPr lang="en-US" baseline="0" dirty="0" smtClean="0"/>
              <a:t>Then, with my partners, I can go about breaking those barriers.</a:t>
            </a:r>
          </a:p>
          <a:p>
            <a:r>
              <a:rPr lang="en-US" baseline="0" dirty="0" smtClean="0"/>
              <a:t>Remember, I can’t wait for the barriers to break to start. Let my work inform what needs to change legally and organizationally, then go about changing that.</a:t>
            </a:r>
          </a:p>
          <a:p>
            <a:r>
              <a:rPr lang="en-US" baseline="0" dirty="0" smtClean="0"/>
              <a:t>STORY: Title 31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behave in a way that puts kids at the center; partners with colleagues, parents, community;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7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lphaLcPeriod"/>
            </a:pPr>
            <a:r>
              <a:rPr lang="en-US" baseline="0" dirty="0" smtClean="0"/>
              <a:t>“What am I supposed to be doing?”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That either it’s the right thing to do, or that the way you are going about it is correct.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b. May not physically, emotionally or intellectually be able to do it.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2. They may be punished if they do it.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c. Don’t have the knowledge or skills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3. Permission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d. Opportunity to do it in the past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e. Money, personnel,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4. Either they’re not reinforced for doing it, they’re reinforced for not doing it, or they’re about to retire.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These are the personal barriers that need to be overcome so that we can get kids what they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Oh, and by the way, this goes for you and me too.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8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aseline="0" dirty="0" smtClean="0"/>
              <a:t>And you’ll have to differentiate between what’s perceived and what’s real.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can put kids at the center; partner with kids, parents, colleagues, the community; bring resources to the table; and start one kid at a time, with the intention of</a:t>
            </a:r>
            <a:r>
              <a:rPr lang="en-US" baseline="0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what they need;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address issues of can’t and won’t,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Then, I can require my direct reports to do the same, and have them require their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direct reports and so on down the line. And then I will have created a culture dedicated to ensuring kids get what they need. But what about beyond those areas over which I have authority.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(nothing)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Think Google. (CLICK) Just as Google structures its physical environment to elicit creative thinking and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colleagial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behavior, I can very intentionally create a culture of goal driven collaboration – within my organization and between people and organizations, all in the service of getting kids what they need.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If we do this (CLICK), we’ll break some barriers.</a:t>
            </a:r>
          </a:p>
          <a:p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Frequently we focus on breaking the legal and organizational</a:t>
            </a:r>
            <a:r>
              <a:rPr lang="en-US" baseline="0" dirty="0" smtClean="0"/>
              <a:t> barriers that ostensibly prevent us from working together to get kids what they need.</a:t>
            </a:r>
          </a:p>
          <a:p>
            <a:r>
              <a:rPr lang="en-US" baseline="0" dirty="0" smtClean="0"/>
              <a:t>That’s worthy, and you’ll hear a lot about that today.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4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wait for laws to change and organizations to change before you change your behavior, you</a:t>
            </a:r>
            <a:r>
              <a:rPr lang="en-US" baseline="0" dirty="0" smtClean="0"/>
              <a:t> will grow old and die.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6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becomes my individual responsibility to do that.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1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5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8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9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Pressures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Real</a:t>
            </a:r>
            <a:r>
              <a:rPr lang="en-US" baseline="0" dirty="0" smtClean="0"/>
              <a:t> and imagined</a:t>
            </a:r>
          </a:p>
          <a:p>
            <a:r>
              <a:rPr lang="en-US" baseline="0" dirty="0" smtClean="0"/>
              <a:t>Coming from me and others</a:t>
            </a:r>
          </a:p>
          <a:p>
            <a:r>
              <a:rPr lang="en-US" baseline="0" dirty="0" smtClean="0"/>
              <a:t>I CAN’T DO WHAT THEY ALL WANT ME TO 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already do that.</a:t>
            </a:r>
          </a:p>
          <a:p>
            <a:r>
              <a:rPr lang="en-US" dirty="0" smtClean="0"/>
              <a:t>No you don’t. If you did,</a:t>
            </a:r>
            <a:r>
              <a:rPr lang="en-US" baseline="0" dirty="0" smtClean="0"/>
              <a:t> you wouldn’t be here trying to figure out how to break barriers.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9786A-D338-436B-9EAB-89466BA296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75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2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4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9144000" cy="1298954"/>
          </a:xfrm>
          <a:prstGeom prst="rect">
            <a:avLst/>
          </a:prstGeom>
          <a:solidFill>
            <a:srgbClr val="6174A8"/>
          </a:solidFill>
          <a:ln>
            <a:solidFill>
              <a:srgbClr val="6174A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46"/>
            <a:ext cx="2876817" cy="5907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61" y="6014859"/>
            <a:ext cx="2004374" cy="6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  <p:sldLayoutId id="2147483654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gif"/><Relationship Id="rId14" Type="http://schemas.openxmlformats.org/officeDocument/2006/relationships/image" Target="../media/image15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4.jpeg"/><Relationship Id="rId9" Type="http://schemas.openxmlformats.org/officeDocument/2006/relationships/image" Target="../media/image16.png"/><Relationship Id="rId10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gif"/><Relationship Id="rId13" Type="http://schemas.openxmlformats.org/officeDocument/2006/relationships/image" Target="../media/image14.jpe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1520258"/>
          </a:xfrm>
          <a:prstGeom prst="rect">
            <a:avLst/>
          </a:prstGeom>
          <a:solidFill>
            <a:srgbClr val="6174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0427" y="2299721"/>
            <a:ext cx="6911230" cy="73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all">
                <a:solidFill>
                  <a:srgbClr val="00000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lnSpc>
                <a:spcPts val="4600"/>
              </a:lnSpc>
            </a:pPr>
            <a:r>
              <a:rPr lang="en-US" sz="4400" cap="non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Breaking barriers:</a:t>
            </a:r>
          </a:p>
          <a:p>
            <a:pPr>
              <a:lnSpc>
                <a:spcPts val="4600"/>
              </a:lnSpc>
            </a:pPr>
            <a:r>
              <a:rPr lang="en-US" sz="4400" cap="none" dirty="0"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4400" cap="non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niting in support of our children and families</a:t>
            </a:r>
            <a:endParaRPr lang="en-US" sz="4400" cap="non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69002" y="4150484"/>
            <a:ext cx="2183369" cy="587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6174A8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27, 2017</a:t>
            </a:r>
          </a:p>
          <a:p>
            <a:r>
              <a:rPr lang="en-US" dirty="0" smtClean="0"/>
              <a:t>Carroll Schroeder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6852" y="4974517"/>
            <a:ext cx="4997147" cy="189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" y="5226495"/>
            <a:ext cx="3018311" cy="9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94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If I’m going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 overcome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need,</a:t>
            </a:r>
          </a:p>
          <a:p>
            <a:pPr marL="457200" indent="-45720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have to put kids at the center of everything I do.</a:t>
            </a:r>
          </a:p>
          <a:p>
            <a:pPr defTabSz="34290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is simple truth number 1.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5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Image result for simpsons charac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682" y="1324862"/>
            <a:ext cx="10384971" cy="55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r. bur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9392" y="2580979"/>
            <a:ext cx="1800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Because if I put the kids at the center…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4" descr="http://barfblog.com/wp-content/uploads/2010/09/simpsons_repor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16" y="3171997"/>
            <a:ext cx="1214495" cy="16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amdowning.com/wp-content/uploads/2012/03/springfield-elementary-teach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66" y="3748315"/>
            <a:ext cx="2003425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media.marketwire.com/attachments/200910/TN-444285_simpsons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67" y="5250884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vignette1.wikia.nocookie.net/simpsons/images/d/d4/Laura_Powers_Tapped_Out.JPG/revision/latest?cb=201506171617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05" y="4612331"/>
            <a:ext cx="811212" cy="22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ignette4.wikia.nocookie.net/simpsons/images/b/b4/Blue-haired_lawyer.png/revision/201310061128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1" y="2565639"/>
            <a:ext cx="10001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58450" y="3677575"/>
            <a:ext cx="5468819" cy="3263925"/>
            <a:chOff x="658450" y="3677575"/>
            <a:chExt cx="5468819" cy="3263925"/>
          </a:xfrm>
        </p:grpSpPr>
        <p:pic>
          <p:nvPicPr>
            <p:cNvPr id="5" name="Picture 22" descr="https://s-media-cache-ak0.pinimg.com/564x/83/54/65/835465463d2500831c9b673791bac6a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0" r="6074"/>
            <a:stretch/>
          </p:blipFill>
          <p:spPr bwMode="auto">
            <a:xfrm flipH="1">
              <a:off x="4846103" y="4823432"/>
              <a:ext cx="1281166" cy="211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cdn.pastemagazine.com/www/articles/2015/09/22/The_simpsons_ralph_wiggum-1-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8" r="15537"/>
            <a:stretch/>
          </p:blipFill>
          <p:spPr bwMode="auto">
            <a:xfrm>
              <a:off x="4146608" y="5739014"/>
              <a:ext cx="733531" cy="11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 descr="https://upload.wikimedia.org/wikipedia/pt/9/9f/Jimbo-jones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4" r="26712"/>
            <a:stretch/>
          </p:blipFill>
          <p:spPr bwMode="auto">
            <a:xfrm>
              <a:off x="3325460" y="4970787"/>
              <a:ext cx="83903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vignette1.wikia.nocookie.net/simpsons/images/f/f5/Young_Burns.gif/revision/latest?cb=2008031717444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334" y="4671929"/>
              <a:ext cx="746125" cy="1100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8" descr="http://vignette1.wikia.nocookie.net/simpsons/images/b/b1/Francine_Rhenquist2.png/revision/latest?cb=2014112721000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018" y="3731916"/>
              <a:ext cx="1253453" cy="125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marge simpso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50" y="3677575"/>
              <a:ext cx="2543126" cy="317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3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You can’t go it alone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is simple truth number 2.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I’m going to overcome the 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need, I’ll have to find the right partners…in the various systems…who are putting kids at the center.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rganizations don’t partner, people partner.</a:t>
            </a:r>
          </a:p>
        </p:txBody>
      </p:sp>
    </p:spTree>
    <p:extLst>
      <p:ext uri="{BB962C8B-B14F-4D97-AF65-F5344CB8AC3E}">
        <p14:creationId xmlns:p14="http://schemas.microsoft.com/office/powerpoint/2010/main" val="196652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Bring resources to the 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is simple truth number 3.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I’m going to overcome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need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I’ll have to put in money or other resources.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1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Barriers protect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may have an employment or fiduciary obligation to ensure that money is spent judiciously and effectively.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 only must I NOT spend money on certain things, I MUST spend money on certain other things.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if I don’t…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329112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0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protecting resources is my goal, then I will forever be remembered as a successful bureaucrat, and a miserable apparatchik of a system that failed the kids it was designed to serve.</a:t>
            </a:r>
          </a:p>
        </p:txBody>
      </p:sp>
      <p:pic>
        <p:nvPicPr>
          <p:cNvPr id="8194" name="Picture 2" descr="http://images.telerama.fr/medias/2015/12/media_135486/apparatchik-apparatchik-est-ce-que-j-ai-une-gueule-d-apparatchik,M285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4091593"/>
            <a:ext cx="4918075" cy="24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Start one kid at a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is simple truth number 4.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don’t have to change the whole system Day 1.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need to make the system work for the kid I’m working for that day.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I need to do it with my partners.</a:t>
            </a:r>
          </a:p>
        </p:txBody>
      </p:sp>
    </p:spTree>
    <p:extLst>
      <p:ext uri="{BB962C8B-B14F-4D97-AF65-F5344CB8AC3E}">
        <p14:creationId xmlns:p14="http://schemas.microsoft.com/office/powerpoint/2010/main" val="36007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Have you ever wondered…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it is some folks don’t do what you think they should do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to overcome the 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need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don’t they: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Put kids at the center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Partner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Bring resources to the table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one kid at a time?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Here’s why: They…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E6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Can’t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understand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to do.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the capacity 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authority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know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Haven’t had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opportunity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needed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resources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SzPct val="8000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F5DD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Won’t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agree on what to do.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feel it’s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safe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permission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Aren’t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motivated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SzPct val="80000"/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Here’s why: I…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E6E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Can’t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understand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to do.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the capacity 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authority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know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Haven’t had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opportunity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lphaL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needed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resources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SzPct val="8000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F5DD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Won’t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agree on what to do.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feel it’s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safe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Don’t have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permission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Aren’t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motivated to do it.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SzPct val="80000"/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7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6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Barriers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What barriers?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to: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Getting kids what they need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the amount they need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When they need it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So they can grow, develop and thrive</a:t>
            </a:r>
          </a:p>
        </p:txBody>
      </p:sp>
    </p:spTree>
    <p:extLst>
      <p:ext uri="{BB962C8B-B14F-4D97-AF65-F5344CB8AC3E}">
        <p14:creationId xmlns:p14="http://schemas.microsoft.com/office/powerpoint/2010/main" val="248134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line: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My behavior is the only behavior I can truly control.</a:t>
            </a:r>
          </a:p>
          <a:p>
            <a:r>
              <a:rPr lang="en-US" sz="2600" dirty="0" smtClean="0"/>
              <a:t>Laws and organizations provide frameworks for behavior.</a:t>
            </a:r>
          </a:p>
          <a:p>
            <a:r>
              <a:rPr lang="en-US" sz="2600" dirty="0" smtClean="0"/>
              <a:t>The best organizations are structured to elicit the behavior that will make them successful.</a:t>
            </a:r>
            <a:endParaRPr lang="en-US" sz="2600" dirty="0"/>
          </a:p>
        </p:txBody>
      </p:sp>
      <p:pic>
        <p:nvPicPr>
          <p:cNvPr id="9220" name="Picture 4" descr="Image result for google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26" y="3782293"/>
            <a:ext cx="4429649" cy="2941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03338"/>
            <a:ext cx="11099006" cy="55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2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94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Barriers can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Legal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rganizational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Personal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7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94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ts val="42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Ultimately it comes down to the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want to break barriers,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 have to behave differently.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to be willing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to confront and overcome the 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need, and we have to do that on a daily basis.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94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Ultimately it comes down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want to break barriers,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 have to behave differently.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am not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willing to confront and overcome the legal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 that prevent kids from getting what they need, the kids are screwed.</a:t>
            </a:r>
          </a:p>
        </p:txBody>
      </p:sp>
    </p:spTree>
    <p:extLst>
      <p:ext uri="{BB962C8B-B14F-4D97-AF65-F5344CB8AC3E}">
        <p14:creationId xmlns:p14="http://schemas.microsoft.com/office/powerpoint/2010/main" val="410007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static.tvtropes.org/pmwiki/pub/images/homer-simpson-5_4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0" y="3943387"/>
            <a:ext cx="2857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9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Usually…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36" name="Picture 12" descr="http://www.progets.com/simpsons/pics/Marge%20looking%20worri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741527"/>
            <a:ext cx="2381249" cy="31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7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static.tvtropes.org/pmwiki/pub/images/homer-simpson-5_4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0" y="3943387"/>
            <a:ext cx="2857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3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simpsons charac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682" y="1324862"/>
            <a:ext cx="10384971" cy="55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Usually…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4" name="Picture 2" descr="http://static.tvtropes.org/pmwiki/pub/images/homer-simpson-5_4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0" y="3943387"/>
            <a:ext cx="2857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leaneatsfastfeets.com/wp-content/uploads/2013/05/Mr-Burn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6070"/>
          <a:stretch/>
        </p:blipFill>
        <p:spPr bwMode="auto">
          <a:xfrm flipH="1">
            <a:off x="5521691" y="5410237"/>
            <a:ext cx="1314450" cy="14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barfblog.com/wp-content/uploads/2010/09/simpsons_repor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91" y="5205784"/>
            <a:ext cx="1214495" cy="16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amdowning.com/wp-content/uploads/2012/03/springfield-elementary-teache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7234" y="3712759"/>
            <a:ext cx="2003425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media.marketwire.com/attachments/200910/TN-444285_simpsons_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56" y="3586552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83932" y="1342642"/>
            <a:ext cx="4503842" cy="2802710"/>
            <a:chOff x="1983932" y="1342642"/>
            <a:chExt cx="4503842" cy="2802710"/>
          </a:xfrm>
        </p:grpSpPr>
        <p:pic>
          <p:nvPicPr>
            <p:cNvPr id="5" name="Picture 22" descr="https://s-media-cache-ak0.pinimg.com/564x/83/54/65/835465463d2500831c9b673791bac6ad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0" r="6074"/>
            <a:stretch/>
          </p:blipFill>
          <p:spPr bwMode="auto">
            <a:xfrm>
              <a:off x="2778550" y="1342642"/>
              <a:ext cx="1281166" cy="211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cdn.pastemagazine.com/www/articles/2015/09/22/The_simpsons_ralph_wiggum-1-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8" r="15537"/>
            <a:stretch/>
          </p:blipFill>
          <p:spPr bwMode="auto">
            <a:xfrm>
              <a:off x="4660265" y="3027752"/>
              <a:ext cx="733531" cy="11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 descr="https://upload.wikimedia.org/wikipedia/pt/9/9f/Jimbo-jones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4" r="26712"/>
            <a:stretch/>
          </p:blipFill>
          <p:spPr bwMode="auto">
            <a:xfrm>
              <a:off x="3821228" y="2038387"/>
              <a:ext cx="83903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vignette1.wikia.nocookie.net/simpsons/images/f/f5/Young_Burns.gif/revision/latest?cb=2008031717444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29" y="1982595"/>
              <a:ext cx="746125" cy="1100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s://vignette1.wikia.nocookie.net/simpsons/images/d/d4/Laura_Powers_Tapped_Out.JPG/revision/latest?cb=201506171617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932" y="1457565"/>
              <a:ext cx="811212" cy="225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8" descr="http://vignette1.wikia.nocookie.net/simpsons/images/b/b1/Francine_Rhenquist2.png/revision/latest?cb=2014112721000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34321" y="2319722"/>
              <a:ext cx="1253453" cy="125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vignette4.wikia.nocookie.net/simpsons/images/b/b4/Blue-haired_lawyer.png/revision/201310061128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39" y="1548202"/>
            <a:ext cx="10001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20987" y="3430675"/>
            <a:ext cx="4148544" cy="3408436"/>
            <a:chOff x="2520987" y="3430675"/>
            <a:chExt cx="4148544" cy="3408436"/>
          </a:xfrm>
        </p:grpSpPr>
        <p:sp>
          <p:nvSpPr>
            <p:cNvPr id="16" name="Down Arrow 15"/>
            <p:cNvSpPr/>
            <p:nvPr/>
          </p:nvSpPr>
          <p:spPr>
            <a:xfrm rot="2650381">
              <a:off x="4858252" y="4625986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18571681">
              <a:off x="2660252" y="3355441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Down Arrow 17"/>
            <p:cNvSpPr/>
            <p:nvPr/>
          </p:nvSpPr>
          <p:spPr>
            <a:xfrm rot="18434550">
              <a:off x="2609887" y="4716975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2660252" y="5780456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own Arrow 19"/>
            <p:cNvSpPr/>
            <p:nvPr/>
          </p:nvSpPr>
          <p:spPr>
            <a:xfrm rot="5226567">
              <a:off x="4611718" y="5846585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3708408" y="3603781"/>
              <a:ext cx="903626" cy="108142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Down Arrow 21"/>
            <p:cNvSpPr/>
            <p:nvPr/>
          </p:nvSpPr>
          <p:spPr>
            <a:xfrm rot="3348972">
              <a:off x="5109516" y="2774285"/>
              <a:ext cx="903626" cy="221640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66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alAlliance_2.1 [Read-Only]" id="{296E2117-BC75-4E39-A823-9C7DCEFD8218}" vid="{C6A79241-58AF-411D-A54C-9FC08063E8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CalAlliance_2.1</Template>
  <TotalTime>1978</TotalTime>
  <Words>1540</Words>
  <Application>Microsoft Macintosh PowerPoint</Application>
  <PresentationFormat>On-screen Show (4:3)</PresentationFormat>
  <Paragraphs>152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Barriers? What barriers?</vt:lpstr>
      <vt:lpstr>Barriers can be</vt:lpstr>
      <vt:lpstr>Ultimately it comes down to the personal</vt:lpstr>
      <vt:lpstr>Ultimately it comes down to me</vt:lpstr>
      <vt:lpstr>Usually…</vt:lpstr>
      <vt:lpstr>Usually…</vt:lpstr>
      <vt:lpstr>Usually…</vt:lpstr>
      <vt:lpstr>Usually…</vt:lpstr>
      <vt:lpstr>If I’m going to overcome …</vt:lpstr>
      <vt:lpstr>Because if I put the kids at the center…</vt:lpstr>
      <vt:lpstr>You can’t go it alone</vt:lpstr>
      <vt:lpstr>Bring resources to the table</vt:lpstr>
      <vt:lpstr>Barriers protect resources</vt:lpstr>
      <vt:lpstr>But…</vt:lpstr>
      <vt:lpstr>Start one kid at a time</vt:lpstr>
      <vt:lpstr>Have you ever wondered…</vt:lpstr>
      <vt:lpstr>Here’s why: They…</vt:lpstr>
      <vt:lpstr>Here’s why: I…</vt:lpstr>
      <vt:lpstr>Bottom line: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Carroll Schroeder</dc:creator>
  <cp:lastModifiedBy>Owner WARREN</cp:lastModifiedBy>
  <cp:revision>47</cp:revision>
  <dcterms:created xsi:type="dcterms:W3CDTF">2017-04-25T20:31:37Z</dcterms:created>
  <dcterms:modified xsi:type="dcterms:W3CDTF">2017-04-27T19:25:50Z</dcterms:modified>
</cp:coreProperties>
</file>