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0" r:id="rId1"/>
  </p:sldMasterIdLst>
  <p:notesMasterIdLst>
    <p:notesMasterId r:id="rId22"/>
  </p:notesMasterIdLst>
  <p:sldIdLst>
    <p:sldId id="256" r:id="rId2"/>
    <p:sldId id="265" r:id="rId3"/>
    <p:sldId id="276" r:id="rId4"/>
    <p:sldId id="288" r:id="rId5"/>
    <p:sldId id="277" r:id="rId6"/>
    <p:sldId id="261" r:id="rId7"/>
    <p:sldId id="723" r:id="rId8"/>
    <p:sldId id="283" r:id="rId9"/>
    <p:sldId id="272" r:id="rId10"/>
    <p:sldId id="724" r:id="rId11"/>
    <p:sldId id="727" r:id="rId12"/>
    <p:sldId id="725" r:id="rId13"/>
    <p:sldId id="726" r:id="rId14"/>
    <p:sldId id="275" r:id="rId15"/>
    <p:sldId id="286" r:id="rId16"/>
    <p:sldId id="257" r:id="rId17"/>
    <p:sldId id="260" r:id="rId18"/>
    <p:sldId id="722" r:id="rId19"/>
    <p:sldId id="27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 snapToGrid="0" snapToObjects="1">
      <p:cViewPr>
        <p:scale>
          <a:sx n="85" d="100"/>
          <a:sy n="85" d="100"/>
        </p:scale>
        <p:origin x="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A22FC-3078-4581-85E0-2D1B6BB8294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1188-A1C4-45C8-9BA5-C3AE7DD73E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5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3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5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0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7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0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73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</a:t>
            </a:r>
          </a:p>
          <a:p>
            <a:r>
              <a:rPr lang="en-US" dirty="0"/>
              <a:t>Note that it is similar to all universal CQI—Plan Do Study Act, Six Sigma, etc. ….Need evaluation of the system. </a:t>
            </a:r>
          </a:p>
          <a:p>
            <a:r>
              <a:rPr lang="en-US" dirty="0"/>
              <a:t>How will we achieve our goals from first step. At all levels…what is community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1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2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8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7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RK—</a:t>
            </a:r>
          </a:p>
          <a:p>
            <a:r>
              <a:rPr lang="en-US" dirty="0"/>
              <a:t>Invite inquiry on the fly and </a:t>
            </a:r>
          </a:p>
          <a:p>
            <a:r>
              <a:rPr lang="en-US" dirty="0"/>
              <a:t>Invite Chat as the ongoing conversation and learning clearinghouse. (Steve to Monitor)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5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9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31188-A1C4-45C8-9BA5-C3AE7DD73E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16C-82C8-4069-954D-FFE663131A5D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791341B-F4C0-4FE4-ABF1-B2FA0B2E0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458" y="124196"/>
            <a:ext cx="2225930" cy="17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4DC2-0C6F-4FFC-9784-58A802F8014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2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70C1-668D-4F20-9035-B7731ADA70A7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4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0B4E5-5342-4785-85DA-A16BC561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4C8E-3825-483A-B298-D33333294026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1808F-0617-4C2E-AA9F-4A6EAAC8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881E5-B975-46AF-88EC-F497A8AB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DA5-E99F-4EC4-9EFF-9E991403AF44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4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450-EBCB-40F1-A3E1-254CF38A00E9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C3B-4218-4CAE-B58A-43F31B75B003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1ED2-655C-4561-AD1B-A205FB00D62F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5AF-681A-48BE-B3BA-32EC1D268C7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6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B90EDA-A1B1-4EC9-82CC-5D26CFDE8D81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1EF0-6462-46DC-92B6-86CA436505BA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0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C5591C-0FF8-4905-9116-9BB7DD2B37F8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Breaking Barriers 2021 Masterclass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FA10B4-E11B-4D4A-971B-D855AF9D1E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kingbarriersca.org/breaking-barriers-webina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breakingbarriersca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integratedhumanservicesgroup.com/" TargetMode="External"/><Relationship Id="rId7" Type="http://schemas.openxmlformats.org/officeDocument/2006/relationships/hyperlink" Target="https://sdsusocialpolicyinstitut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mhsoac.ca.gov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kingbarriersc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YLneFMY5qoCfBfbOXWhH1Q" TargetMode="External"/><Relationship Id="rId4" Type="http://schemas.openxmlformats.org/officeDocument/2006/relationships/hyperlink" Target="http://www.breakingbarriersca.org/s/toolkit_2019_final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A690-E643-CE4B-9ACB-57937738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6600" dirty="0"/>
              <a:t>Breaking Barriers 2021</a:t>
            </a:r>
            <a:br>
              <a:rPr lang="en-US" sz="6600" dirty="0"/>
            </a:br>
            <a:r>
              <a:rPr lang="en-US" sz="6600" dirty="0"/>
              <a:t>System of Care</a:t>
            </a:r>
            <a:br>
              <a:rPr lang="en-US" sz="6600" dirty="0"/>
            </a:br>
            <a:r>
              <a:rPr lang="en-US" sz="6600" dirty="0"/>
              <a:t>Masterclass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84D02-3E6E-7849-A506-1A6030D08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April 21, 2021</a:t>
            </a:r>
          </a:p>
          <a:p>
            <a:r>
              <a:rPr lang="en-US" sz="2000" dirty="0"/>
              <a:t>Shared Leadership Toward one Child, One Family, One Plan</a:t>
            </a:r>
          </a:p>
        </p:txBody>
      </p:sp>
    </p:spTree>
    <p:extLst>
      <p:ext uri="{BB962C8B-B14F-4D97-AF65-F5344CB8AC3E}">
        <p14:creationId xmlns:p14="http://schemas.microsoft.com/office/powerpoint/2010/main" val="44897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54E3-B3FE-4849-8C1E-BB57105B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Four Anchors Support </a:t>
            </a:r>
            <a:br>
              <a:rPr lang="en-US" dirty="0"/>
            </a:br>
            <a:r>
              <a:rPr lang="en-US" dirty="0"/>
              <a:t>System of Care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ABAB-9A28-4C40-BF82-3347B94D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200" dirty="0"/>
              <a:t>Shared Leadership is the venue for working the 10 Steps outlined above.</a:t>
            </a:r>
          </a:p>
          <a:p>
            <a:r>
              <a:rPr lang="en-US" sz="2200" dirty="0"/>
              <a:t>In most counties, this will require an investment in a “CSOC Advisory Team” or a backbone organization to support the ILT.</a:t>
            </a:r>
          </a:p>
          <a:p>
            <a:r>
              <a:rPr lang="en-US" sz="2200" dirty="0"/>
              <a:t>Designate the administrative personnel to support the ILT.</a:t>
            </a:r>
          </a:p>
          <a:p>
            <a:r>
              <a:rPr lang="en-US" sz="2200" dirty="0"/>
              <a:t>Implementation Steps 1, 3, 5, and 7 are the first priorities in most communities.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AAF1-0168-DE41-ABCF-B0B7B13F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292926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2F66-ABC6-0A46-B4E7-0E8EC55C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What is Shared Leadership?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10F1-1FCD-B240-9BE0-8C6F7CFC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Shared leadership is largely dependent on a collective vision; and how the collective will pursue those goals.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Decision Making and Accountability - Being together in meetings is not enough. The group should identify how critical decisions are reached and how commitments are monitored.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Trust - Develops as all members keep their commitments and “show up” for one another.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Power - Systems often demand use of professional/role power. Collective, transformative work requires that we engage and share it with program participants and peers in leadership.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Consistency of Engagement - Meeting too infrequently in the early phases of collective work is a death sentence.</a:t>
            </a:r>
          </a:p>
          <a:p>
            <a:pPr algn="ctr"/>
            <a:r>
              <a:rPr lang="en-US" b="1" dirty="0"/>
              <a:t>A System of Care is “Managing Risk, Reward, and Responsibility”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B74E4-1B69-D842-9CC1-B2126A71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68403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B3B7-38E2-4A44-9682-68098508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Today’s Masterclass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F5B0-256F-7046-961E-85286AC4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Judy Webber, Child Welfare Director, Ventura County Health and Human Services</a:t>
            </a:r>
          </a:p>
          <a:p>
            <a:r>
              <a:rPr lang="en-US" dirty="0"/>
              <a:t>Melissa Jacobs, Division Manager, Sacramento County Behavioral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30190-97DB-8C4D-A240-C4A80A7A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41253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49D8-DB07-C34D-94BE-FD347B0E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Initial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96988-7C88-C140-9BED-F7B233BD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does Shared Leadership mean to you and/or your Interagency Partners?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 what ways has or does your ILT establish and monitor progress toward shared goals?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analysis of gaps is occurring?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3C5FF-41B3-8040-BDD3-CD9DC331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414404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2ADD0C-0716-2A40-9AF7-ADD9F6005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932"/>
          <a:stretch/>
        </p:blipFill>
        <p:spPr>
          <a:xfrm>
            <a:off x="0" y="-83670"/>
            <a:ext cx="12192000" cy="624541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D2A71-D027-47A8-BEBD-B91AC987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B43F1-76D2-384A-8FA1-006BE10C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8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443-3D22-7543-8E88-CF8FE4CC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Reflections, Observations, or Inquiry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2AC43-50E8-47DC-83D4-781A0D57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/>
              <a:t>Shared Leadership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FD997-C62C-4E41-877B-63D5F542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215312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60C2E5-20F2-41CD-898F-EEF6B228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Reflections or Inquiry for June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D1A6-CDD6-5043-ADE6-1C8B524C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200" dirty="0"/>
              <a:t>Do our partners have a data sharing agreement necessary for effective service planning and case coordination? What are the actionable next steps?</a:t>
            </a:r>
          </a:p>
          <a:p>
            <a:r>
              <a:rPr lang="en-US" sz="2200" dirty="0"/>
              <a:t>Do our partners have a data sharing agreement for timely and effective use of outcomes data and performance indicators? What are the proposed next steps?</a:t>
            </a:r>
          </a:p>
          <a:p>
            <a:r>
              <a:rPr lang="en-US" sz="2200" dirty="0"/>
              <a:t>As the AB 2083 MOU is implemented, how will the ILT support data informed, decision making?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8D0306-F361-481A-B257-9B000C74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406718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6A76-6100-2447-B3E4-449EF110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Masterclass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7759-CCFD-DC4E-B4DA-E99F024C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200" dirty="0"/>
              <a:t>Wednesday, June 16th, 3:00 p.m. (PT): Shared Data</a:t>
            </a:r>
          </a:p>
          <a:p>
            <a:pPr lvl="1"/>
            <a:r>
              <a:rPr lang="en-US" sz="2000" dirty="0"/>
              <a:t>Daniel Stein, National Implementation Collaborative </a:t>
            </a:r>
          </a:p>
          <a:p>
            <a:pPr lvl="1"/>
            <a:r>
              <a:rPr lang="en-US" sz="2000" dirty="0"/>
              <a:t>Kate Cordell, Chapin Hall, Opeeka</a:t>
            </a:r>
          </a:p>
          <a:p>
            <a:r>
              <a:rPr lang="en-US" sz="2200" dirty="0"/>
              <a:t>Wednesday, August 18th, 3:00 p.m. (PT): Shared Finance</a:t>
            </a:r>
          </a:p>
          <a:p>
            <a:r>
              <a:rPr lang="en-US" sz="2200" dirty="0"/>
              <a:t>Wednesday, October 20th, 3:00 p.m. (PT): Shared Community</a:t>
            </a:r>
          </a:p>
          <a:p>
            <a:endParaRPr lang="en-US" sz="2200" dirty="0"/>
          </a:p>
          <a:p>
            <a:r>
              <a:rPr lang="en-US" sz="2200" dirty="0"/>
              <a:t>Masterclass webinars are skill-building for Integrated Systems implementers. The focus will be on the technical elements of design and implementation, rather than policy.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ABD01-9E6B-497D-AB1B-A42AE682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17671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83B5-3920-1742-BCB2-58DCE3D9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Registration and Inquiry Linkages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4484B-30B3-8043-A642-8D08ED66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Register for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Masterclass Webinar Series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breakingbarriersca.org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br>
              <a:rPr lang="en-US" sz="2400" dirty="0"/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Contact us with any questions or for support 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info@breakingbarriersca.org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6740E-5C05-F948-BE32-A0A410E9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203314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A751B-E64C-43E3-9A4C-A6083EDE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747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Steve Hornberger - Director, SDSU, Social Policy Institute</a:t>
            </a:r>
          </a:p>
          <a:p>
            <a:r>
              <a:rPr lang="en-US" dirty="0"/>
              <a:t>Richard Knecht - Managing Partner, Integrated Human Services Group</a:t>
            </a:r>
          </a:p>
          <a:p>
            <a:endParaRPr lang="en-US" dirty="0"/>
          </a:p>
          <a:p>
            <a:r>
              <a:rPr lang="en-US" dirty="0"/>
              <a:t>Today’s Guest Masters:</a:t>
            </a:r>
          </a:p>
          <a:p>
            <a:pPr lvl="1"/>
            <a:r>
              <a:rPr lang="en-US" dirty="0"/>
              <a:t>Judy Webber, Child Welfare Director, Ventura County Health and Human Services</a:t>
            </a:r>
          </a:p>
          <a:p>
            <a:pPr lvl="1"/>
            <a:r>
              <a:rPr lang="en-US" dirty="0"/>
              <a:t>Melissa Jacobs, Division Manager, Sacramento County Behavioral Health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6269B95-9242-4DD9-9D94-84AB0FD2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1113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E9A2D-4E60-4B7F-B79C-DD2AEDAC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C13CA2-50DF-9C48-8087-5FF719844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9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Masterclass Series Sponsors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4431-2975-4BC1-9362-76BBC8CF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pic>
        <p:nvPicPr>
          <p:cNvPr id="8" name="Picture 7" descr="A picture containing drawing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5155F7D-15E1-4BFF-9E49-70224AC3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512" y="4119407"/>
            <a:ext cx="3480954" cy="1450756"/>
          </a:xfrm>
          <a:prstGeom prst="rect">
            <a:avLst/>
          </a:prstGeom>
        </p:spPr>
      </p:pic>
      <p:pic>
        <p:nvPicPr>
          <p:cNvPr id="10" name="Picture 9" descr="A picture containing food, drawing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7158497-A80C-4F77-B1C3-487498879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627" y="2238375"/>
            <a:ext cx="3838575" cy="11906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09A641E8-DF7A-49A9-8C36-BDA10BAFB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652" y="4246802"/>
            <a:ext cx="3669382" cy="10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5787-DAB9-3845-841F-7FE9C7AD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Our Purpose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83E04-D7C2-944B-B950-B790686C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r>
              <a:rPr lang="en-US" dirty="0"/>
              <a:t>Create a community of practice</a:t>
            </a:r>
          </a:p>
          <a:p>
            <a:r>
              <a:rPr lang="en-US" dirty="0"/>
              <a:t>Share resources in support of interconnected systems</a:t>
            </a:r>
          </a:p>
          <a:p>
            <a:r>
              <a:rPr lang="en-US" dirty="0"/>
              <a:t>Build space for informal peer-to-peer coaching</a:t>
            </a:r>
          </a:p>
          <a:p>
            <a:r>
              <a:rPr lang="en-US" dirty="0"/>
              <a:t>Inform policy as the field adapts and learns</a:t>
            </a:r>
          </a:p>
          <a:p>
            <a:r>
              <a:rPr lang="en-US" dirty="0"/>
              <a:t>Engage and strengthen community voices </a:t>
            </a:r>
          </a:p>
          <a:p>
            <a:r>
              <a:rPr lang="en-US" dirty="0"/>
              <a:t>Inform use and installation of best practices across the field</a:t>
            </a:r>
          </a:p>
          <a:p>
            <a:endParaRPr lang="en-US" dirty="0"/>
          </a:p>
          <a:p>
            <a:r>
              <a:rPr lang="en-US" dirty="0"/>
              <a:t>Masterclass webinars are skill-building opportunities for Integrated Systems implementers. The focus is on the technical elements of design and implementation, rather than policy.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3EB24-27C9-024F-8357-45F98854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353032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Some California Context - AB 2083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r>
              <a:rPr lang="en-US" sz="2200" dirty="0"/>
              <a:t>Establishes required local department partners with options for others:</a:t>
            </a:r>
          </a:p>
          <a:p>
            <a:pPr lvl="1"/>
            <a:r>
              <a:rPr lang="en-US" sz="2000" dirty="0"/>
              <a:t>Probation Departments</a:t>
            </a:r>
          </a:p>
          <a:p>
            <a:pPr lvl="1"/>
            <a:r>
              <a:rPr lang="en-US" sz="2000" dirty="0"/>
              <a:t>Mental Health/Behavioral Health Departments</a:t>
            </a:r>
          </a:p>
          <a:p>
            <a:pPr lvl="1"/>
            <a:r>
              <a:rPr lang="en-US" sz="2000" dirty="0"/>
              <a:t>Child Welfare/Social Service Departments</a:t>
            </a:r>
          </a:p>
          <a:p>
            <a:pPr lvl="1"/>
            <a:r>
              <a:rPr lang="en-US" sz="2000" dirty="0"/>
              <a:t>Regional Centers</a:t>
            </a:r>
          </a:p>
          <a:p>
            <a:pPr lvl="1"/>
            <a:r>
              <a:rPr lang="en-US" sz="2000" dirty="0"/>
              <a:t>County Offices of Education</a:t>
            </a:r>
          </a:p>
          <a:p>
            <a:r>
              <a:rPr lang="en-US" sz="2200" dirty="0"/>
              <a:t>58 county partnerships designing System of Care plans/Memoranda of Understanding</a:t>
            </a:r>
          </a:p>
          <a:p>
            <a:pPr lvl="1"/>
            <a:r>
              <a:rPr lang="en-US" sz="2000" dirty="0"/>
              <a:t>Does not mandate local districts as signatories, although FYS partners are in some cases involved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3CD4C-8448-4F79-851D-55C84005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158501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5FE8-04FF-F048-BD7E-C788EA8C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Level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B7642-D737-9B4E-A996-6B6A1CD1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State System of Care design (AB 2083) reflects research on Collective Impact</a:t>
            </a:r>
          </a:p>
          <a:p>
            <a:r>
              <a:rPr lang="en-US" sz="2400" dirty="0"/>
              <a:t>Breaking Barriers Four Pillars </a:t>
            </a:r>
          </a:p>
          <a:p>
            <a:pPr lvl="1"/>
            <a:r>
              <a:rPr lang="en-US" sz="2400" b="1" i="1" dirty="0"/>
              <a:t>Shared Leadership</a:t>
            </a:r>
          </a:p>
          <a:p>
            <a:pPr lvl="1"/>
            <a:r>
              <a:rPr lang="en-US" sz="2400" dirty="0"/>
              <a:t>Shared Data</a:t>
            </a:r>
          </a:p>
          <a:p>
            <a:pPr lvl="1"/>
            <a:r>
              <a:rPr lang="en-US" sz="2400" dirty="0"/>
              <a:t>Shared Finance</a:t>
            </a:r>
          </a:p>
          <a:p>
            <a:pPr lvl="1"/>
            <a:r>
              <a:rPr lang="en-US" sz="2400" dirty="0"/>
              <a:t>Shared Community</a:t>
            </a:r>
          </a:p>
          <a:p>
            <a:r>
              <a:rPr lang="en-US" sz="2400" dirty="0"/>
              <a:t>Resources 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breakingbarriersca.org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A quick look at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Barriers Toolkit Resources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A quick look at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Barriers YouTube page</a:t>
            </a:r>
            <a:endParaRPr lang="en-US" sz="24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11E44C-42A1-4EE7-8658-E4077CD8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338432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D9A4-43C1-D24D-9A47-B300BB6D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In February….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DDDE831E-F2CD-4614-A4E1-AA07EFCAB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959" t="18260" b="7924"/>
          <a:stretch/>
        </p:blipFill>
        <p:spPr>
          <a:xfrm>
            <a:off x="1959266" y="1798918"/>
            <a:ext cx="9169215" cy="45301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F9C1-D9C2-4A4D-B1F4-18A13E82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367965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4938-AC9E-6C44-9BB0-52415F89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C88D8-97DB-5244-BFE6-F510298B1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679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B983-718C-4990-8D46-9EC2E278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Breaking Barriers 2021 Masterclass Webinar Series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AE0150-85CE-2749-B3B1-576AEED5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7961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1C629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3053</TotalTime>
  <Words>952</Words>
  <Application>Microsoft Office PowerPoint</Application>
  <PresentationFormat>Widescreen</PresentationFormat>
  <Paragraphs>136</Paragraphs>
  <Slides>20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Breaking Barriers 2021 System of Care Masterclass Series</vt:lpstr>
      <vt:lpstr>Welcome and Introductions</vt:lpstr>
      <vt:lpstr>Masterclass Series Sponsors</vt:lpstr>
      <vt:lpstr>Our Purpose</vt:lpstr>
      <vt:lpstr>Some California Context - AB 2083</vt:lpstr>
      <vt:lpstr>Level Setting</vt:lpstr>
      <vt:lpstr>In February….</vt:lpstr>
      <vt:lpstr>PowerPoint Presentation</vt:lpstr>
      <vt:lpstr>PowerPoint Presentation</vt:lpstr>
      <vt:lpstr>Four Anchors Support  System of Care Installation</vt:lpstr>
      <vt:lpstr>What is Shared Leadership? </vt:lpstr>
      <vt:lpstr>Today’s Masterclass Leaders</vt:lpstr>
      <vt:lpstr>Initial Questions:</vt:lpstr>
      <vt:lpstr>PowerPoint Presentation</vt:lpstr>
      <vt:lpstr>Reflections, Observations, or Inquiry</vt:lpstr>
      <vt:lpstr>Reflections or Inquiry for June</vt:lpstr>
      <vt:lpstr>Masterclass Webinar Series</vt:lpstr>
      <vt:lpstr>Registration and Inquiry Linkages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Barrier’s 2021</dc:title>
  <dc:creator>Microsoft Office User</dc:creator>
  <cp:lastModifiedBy>Jamie Yeh</cp:lastModifiedBy>
  <cp:revision>64</cp:revision>
  <dcterms:created xsi:type="dcterms:W3CDTF">2021-01-27T23:17:11Z</dcterms:created>
  <dcterms:modified xsi:type="dcterms:W3CDTF">2021-04-20T21:39:26Z</dcterms:modified>
</cp:coreProperties>
</file>