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2"/>
  </p:notesMasterIdLst>
  <p:sldIdLst>
    <p:sldId id="262" r:id="rId2"/>
    <p:sldId id="290" r:id="rId3"/>
    <p:sldId id="291" r:id="rId4"/>
    <p:sldId id="292" r:id="rId5"/>
    <p:sldId id="293" r:id="rId6"/>
    <p:sldId id="294" r:id="rId7"/>
    <p:sldId id="281" r:id="rId8"/>
    <p:sldId id="282" r:id="rId9"/>
    <p:sldId id="283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4660"/>
  </p:normalViewPr>
  <p:slideViewPr>
    <p:cSldViewPr>
      <p:cViewPr varScale="1">
        <p:scale>
          <a:sx n="88" d="100"/>
          <a:sy n="88" d="100"/>
        </p:scale>
        <p:origin x="119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A462E-F5B5-4A75-BDF2-6A0150D30E6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4ADB-C3D8-448A-BAA9-C0A087E0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58FC7-38FD-4440-8330-21F910338B23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4BB3-2AC8-4A5A-B69C-6A492D1AC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 descr="A picture containing object, building&#10;&#10;Description generated with high confidence">
            <a:extLst>
              <a:ext uri="{FF2B5EF4-FFF2-40B4-BE49-F238E27FC236}">
                <a16:creationId xmlns:a16="http://schemas.microsoft.com/office/drawing/2014/main" id="{6381E43A-30DF-4BF5-8955-0B49434E3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46" y="456955"/>
            <a:ext cx="2157806" cy="13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4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A3580-6303-4406-AA89-2DC676166340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03247-63D6-491A-9DF4-EB34681BC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4F69E-617F-4396-B5C4-4F272E77DF49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129E6-6205-4518-8181-E8903A309BCF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7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7B2201-940D-40B0-B904-E5C36A023AEA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0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EA4222-083E-46BE-AFC9-B43A15B746B0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86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9F9F5-45D0-4B21-84D2-610C17D8C919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3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125CB-D14C-4CA3-8D4D-9FBC1AEAA886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876D-AFA1-4598-A19A-6234F9CE5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46711-DD0A-4CBA-8B4D-ECF9BD019545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9E8F-EFB6-42B0-AE27-C9B9C5166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940117-0EE5-4795-B7B8-4FDDB3FA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DA29E-2A9E-4850-B4BC-8A0B5E77DC03}" type="datetime1">
              <a:rPr lang="en-US" smtClean="0"/>
              <a:t>11/8/2018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4049455-BAAD-4494-949B-CEE01ED8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DBD4B-DAC7-42B1-9C5A-E65344DD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5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6E897-937B-464C-A898-B1A37F8138B6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9E7F-9B2B-4075-8FBD-60CD9454A3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7E27-654D-49CC-AC6F-185B565D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5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4B235-9A7E-4B9B-9A96-394A1109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EC010B-B786-47B8-9024-D96A153FB495}" type="datetime1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EC56A-AE70-447A-96D8-B8CC250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3D57E-B52D-4C26-80B9-45D5800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F1BFEC-9D28-4BD8-93B7-93AD33038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06770"/>
            <a:ext cx="6348413" cy="81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070A78A-436D-462B-B322-402DD3DC23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" y="2282388"/>
            <a:ext cx="6346825" cy="3889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088109" cy="4593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447802"/>
            <a:ext cx="3088110" cy="45935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DDA231-ABC3-4D9A-80FA-E338DBA05F55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E475D-09B4-489E-8978-F65245DD3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F98B2-3C23-436D-B879-45C8F29DE9E6}" type="datetime1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FC998-A7C3-4385-8D8F-5C0695116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19B5F-392D-4CA8-91C1-05E612823C93}" type="datetime1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6A541-D94C-4E14-B951-A2531B803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C6C63-8CA7-49A9-9B1E-C4FF7AF83FB2}" type="datetime1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F8C1C-7463-4E79-A1A3-A68EDC74D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D574B-A0D5-4667-A918-D174DC721763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42B9D-8D75-47F4-AB2B-7AA3B21F3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8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47800"/>
            <a:ext cx="6347714" cy="459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406661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8CBA9-E99F-49FF-8338-90F399A2ED16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406661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5418" y="6406660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94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System-Wide Stakeholders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0181-20CC-4DE5-8EB8-B57DB606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0F357-7DB9-4C18-BD90-A513FC8B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  <a:p>
            <a:r>
              <a:rPr lang="en-US" dirty="0"/>
              <a:t>Contact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[Links to] Other resources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34D81-AF7D-4BA8-8A37-C67D85DD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29E45-E997-44CB-81CD-D1838FFE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1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B8317-944F-4B7F-AFF1-19AAEF4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(Individual Level)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CA6C0-58D5-41C4-9342-4434DBB9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1D45B-9E1C-491E-8EBC-08B6DDD5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E136E-A3FF-4114-B335-966A4B627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are you as individuals and who do you represent? Please answer using layman’s terms in the table below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1FFCEEC9-BA09-4F72-9CA3-0A1BE92FB8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060307"/>
              </p:ext>
            </p:extLst>
          </p:nvPr>
        </p:nvGraphicFramePr>
        <p:xfrm>
          <a:off x="609600" y="2282825"/>
          <a:ext cx="6629400" cy="373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800">
                  <a:extLst>
                    <a:ext uri="{9D8B030D-6E8A-4147-A177-3AD203B41FA5}">
                      <a16:colId xmlns:a16="http://schemas.microsoft.com/office/drawing/2014/main" val="2094148868"/>
                    </a:ext>
                  </a:extLst>
                </a:gridCol>
                <a:gridCol w="3666600">
                  <a:extLst>
                    <a:ext uri="{9D8B030D-6E8A-4147-A177-3AD203B41FA5}">
                      <a16:colId xmlns:a16="http://schemas.microsoft.com/office/drawing/2014/main" val="3407437070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en-US" dirty="0"/>
                        <a:t>Your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Agency or Group Do You Represent?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457234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728519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950656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82989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71362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79404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15046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923439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43103"/>
                  </a:ext>
                </a:extLst>
              </a:tr>
            </a:tbl>
          </a:graphicData>
        </a:graphic>
      </p:graphicFrame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386056B-0D9C-4932-9080-466102DA58E4}"/>
              </a:ext>
            </a:extLst>
          </p:cNvPr>
          <p:cNvSpPr txBox="1">
            <a:spLocks/>
          </p:cNvSpPr>
          <p:nvPr/>
        </p:nvSpPr>
        <p:spPr>
          <a:xfrm>
            <a:off x="609599" y="2743200"/>
            <a:ext cx="6346825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8B5D-3367-4833-BC96-B4D708FF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(Individual Level)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86D5C-DF3F-4148-A1D4-20973FF2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9CA2E-2D48-45D6-A0BD-7BC3C2A55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18A3E-BBAA-490F-8C3E-DE9F5293C8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Write your name and role in a circle. Create lines to anybody else you personally connect with using different colors to show how frequently you connect with them</a:t>
            </a:r>
          </a:p>
          <a:p>
            <a:r>
              <a:rPr lang="en-US" dirty="0"/>
              <a:t>Red = Weekly, Orange = Monthly, Yellow = Quarterly, Blue = Semi-Annually, Purple = Annually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5ADD44C9-4886-4EE1-82D6-65CF051B014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6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(Individual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Reflecting on the previous activity:</a:t>
            </a:r>
          </a:p>
          <a:p>
            <a:pPr lvl="1"/>
            <a:r>
              <a:rPr lang="en-US" dirty="0"/>
              <a:t>Who is connected with most often and what are the main purposes of connecting with them?</a:t>
            </a:r>
          </a:p>
          <a:p>
            <a:endParaRPr lang="en-US" dirty="0"/>
          </a:p>
          <a:p>
            <a:pPr lvl="1"/>
            <a:r>
              <a:rPr lang="en-US" dirty="0"/>
              <a:t>Who is connected with least often and what are the main purposes of connecting with them?:</a:t>
            </a:r>
          </a:p>
          <a:p>
            <a:endParaRPr lang="en-US" dirty="0"/>
          </a:p>
          <a:p>
            <a:pPr lvl="1"/>
            <a:r>
              <a:rPr lang="en-US" dirty="0"/>
              <a:t>Are there ways you (as an individual representing an agency or group) could connect differently with others at this table that could help systems work together better?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EE34228-CD92-47D8-96B3-865D7AC0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CD2C924-40A2-4016-8C98-DA3E5FF8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3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(Individual Level)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E3A90CB-F4BE-4D52-BD1A-72ACB613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ECA60A4-3041-44EF-9671-9479FA1C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3E1CB7-F16C-4223-B1A0-CEF6E71115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Write your name and role in a circle and one action you will take over the next week to connect differently.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CC8369D-8079-4F5E-AA84-0A4953FA578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00A297-13DB-4B36-A48B-3BB2532E3F5E}"/>
              </a:ext>
            </a:extLst>
          </p:cNvPr>
          <p:cNvSpPr/>
          <p:nvPr/>
        </p:nvSpPr>
        <p:spPr>
          <a:xfrm>
            <a:off x="2917834" y="3563918"/>
            <a:ext cx="2798272" cy="13558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Change Starts with Me</a:t>
            </a:r>
          </a:p>
        </p:txBody>
      </p:sp>
    </p:spTree>
    <p:extLst>
      <p:ext uri="{BB962C8B-B14F-4D97-AF65-F5344CB8AC3E}">
        <p14:creationId xmlns:p14="http://schemas.microsoft.com/office/powerpoint/2010/main" val="226918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2 (Agency/Group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your organizations, agencies, or groups currently help with county-level integrated service delivery?</a:t>
            </a:r>
          </a:p>
          <a:p>
            <a:pPr lvl="1"/>
            <a:r>
              <a:rPr lang="en-US" dirty="0"/>
              <a:t>Who are my current primary collaborative partners? </a:t>
            </a:r>
          </a:p>
          <a:p>
            <a:endParaRPr lang="en-US" dirty="0"/>
          </a:p>
          <a:p>
            <a:pPr lvl="1"/>
            <a:r>
              <a:rPr lang="en-US" dirty="0"/>
              <a:t>What new partners could benefit from collaboration with your agencies, organizations, or groups?</a:t>
            </a:r>
          </a:p>
          <a:p>
            <a:endParaRPr lang="en-US" dirty="0"/>
          </a:p>
          <a:p>
            <a:pPr lvl="1"/>
            <a:r>
              <a:rPr lang="en-US" dirty="0"/>
              <a:t>What can our agency, organization, or group do in the next 30 days to connect with potential new partners? 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1E1EC8C-6A6C-4772-98C6-736F4BD5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803045F-E6DB-4902-AADB-68497D71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2 (Agency/Group Level)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agency’s challenges to helping with county-level integrated care? If you are not representing an agency, what are your individual challenges to helping with this?</a:t>
            </a:r>
          </a:p>
          <a:p>
            <a:pPr lvl="1"/>
            <a:r>
              <a:rPr lang="en-US" dirty="0"/>
              <a:t>Challenge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3: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D18144F-2CDC-4448-9A37-05B9D263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19F6B32-1ABF-4DB6-99B6-7CACBA0C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4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 (State Level)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6FB2D-6260-4122-8A78-90E65C07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40BFB-8837-48CD-819C-4323BC21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475D-09B4-489E-8978-F65245DD38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C993EAB-A613-4BBD-A80B-EBB27AC87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opportunities are there currently in California that may help with county-level partnerships?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4AD8963-2605-4D92-AF32-3D88D671B7A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03793781"/>
              </p:ext>
            </p:extLst>
          </p:nvPr>
        </p:nvGraphicFramePr>
        <p:xfrm>
          <a:off x="609600" y="2282825"/>
          <a:ext cx="6172200" cy="329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94148868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3407437070"/>
                    </a:ext>
                  </a:extLst>
                </a:gridCol>
              </a:tblGrid>
              <a:tr h="626275">
                <a:tc>
                  <a:txBody>
                    <a:bodyPr/>
                    <a:lstStyle/>
                    <a:p>
                      <a:r>
                        <a:rPr lang="en-US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we can help Counties use this opportunity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457234"/>
                  </a:ext>
                </a:extLst>
              </a:tr>
              <a:tr h="8834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728519"/>
                  </a:ext>
                </a:extLst>
              </a:tr>
              <a:tr h="8834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15046"/>
                  </a:ext>
                </a:extLst>
              </a:tr>
              <a:tr h="8834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6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09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resources, data, or information might be useful to the learning of efforts of counties who are here today?</a:t>
            </a:r>
          </a:p>
          <a:p>
            <a:pPr lvl="1"/>
            <a:r>
              <a:rPr lang="en-US" dirty="0"/>
              <a:t>Resources: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Data: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Information: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FABD3-E029-4148-AA34-0915C357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EE9E0-8D20-401C-8133-72B0DF88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475D-09B4-489E-8978-F65245DD38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434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System-Wide Stakeholders</vt:lpstr>
      <vt:lpstr>Activity 1 (Individual Level)</vt:lpstr>
      <vt:lpstr>Activity 1 (Individual Level)</vt:lpstr>
      <vt:lpstr>Activity 1 (Individual Level)</vt:lpstr>
      <vt:lpstr>Activity 1 (Individual Level)</vt:lpstr>
      <vt:lpstr>Activity 2 (Agency/Group Level)</vt:lpstr>
      <vt:lpstr>Activity 2 (Agency/Group Level)</vt:lpstr>
      <vt:lpstr>Activity 3 (State Level)</vt:lpstr>
      <vt:lpstr>Activity 4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Name Project Name</dc:title>
  <dc:creator>Sarah Effertz</dc:creator>
  <cp:lastModifiedBy>Jamie Yeh</cp:lastModifiedBy>
  <cp:revision>24</cp:revision>
  <dcterms:created xsi:type="dcterms:W3CDTF">2018-09-18T22:22:50Z</dcterms:created>
  <dcterms:modified xsi:type="dcterms:W3CDTF">2018-11-08T17:43:33Z</dcterms:modified>
</cp:coreProperties>
</file>