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279" r:id="rId4"/>
    <p:sldId id="270" r:id="rId5"/>
    <p:sldId id="269" r:id="rId6"/>
    <p:sldId id="277" r:id="rId7"/>
    <p:sldId id="282" r:id="rId8"/>
    <p:sldId id="257" r:id="rId9"/>
    <p:sldId id="275" r:id="rId10"/>
    <p:sldId id="273" r:id="rId11"/>
    <p:sldId id="285" r:id="rId12"/>
    <p:sldId id="281" r:id="rId13"/>
    <p:sldId id="287" r:id="rId14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432" autoAdjust="0"/>
  </p:normalViewPr>
  <p:slideViewPr>
    <p:cSldViewPr snapToGrid="0">
      <p:cViewPr varScale="1">
        <p:scale>
          <a:sx n="99" d="100"/>
          <a:sy n="99" d="100"/>
        </p:scale>
        <p:origin x="-944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1B8736-0307-4655-A998-9BF3A9B79731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AEE1E1-F0CC-445A-A858-92590038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06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87F7B-73D6-4666-A3FE-A9139393496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3576"/>
            <a:ext cx="548515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EFDA0-2062-467F-9B88-689033D8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11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3186" y="436836"/>
            <a:ext cx="3000484" cy="1688199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6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52450"/>
            <a:ext cx="2569560" cy="144574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4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9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5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2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12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9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FDA0-2062-467F-9B88-689033D80A8A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8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r="2026"/>
          <a:stretch/>
        </p:blipFill>
        <p:spPr>
          <a:xfrm>
            <a:off x="24178" y="-113015"/>
            <a:ext cx="12277362" cy="697101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327" y="1264473"/>
            <a:ext cx="10312400" cy="3329581"/>
          </a:xfrm>
        </p:spPr>
        <p:txBody>
          <a:bodyPr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rebuchet MS" panose="020B0603020202020204"/>
              </a:rPr>
              <a:t>Fresno County </a:t>
            </a:r>
            <a:b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rebuchet MS" panose="020B0603020202020204"/>
              </a:rPr>
            </a:br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rebuchet MS" panose="020B0603020202020204"/>
              </a:rPr>
              <a:t>Health and Wellness Collaborative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4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81" y="82847"/>
            <a:ext cx="9404723" cy="918882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   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Barriers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661" y="1084576"/>
            <a:ext cx="10763339" cy="529567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pPr marL="0" indent="0">
              <a:lnSpc>
                <a:spcPct val="200000"/>
              </a:lnSpc>
              <a:spcAft>
                <a:spcPts val="1800"/>
              </a:spcAft>
              <a:buNone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Gap in Service Delivery</a:t>
            </a:r>
          </a:p>
          <a:p>
            <a:pPr marL="0" indent="0">
              <a:lnSpc>
                <a:spcPct val="200000"/>
              </a:lnSpc>
              <a:spcAft>
                <a:spcPts val="1800"/>
              </a:spcAft>
              <a:buNone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Sharing information</a:t>
            </a:r>
          </a:p>
          <a:p>
            <a:pPr marL="0" indent="0">
              <a:lnSpc>
                <a:spcPct val="200000"/>
              </a:lnSpc>
              <a:spcAft>
                <a:spcPts val="1800"/>
              </a:spcAft>
              <a:buNone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Funding 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4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328" y="-662490"/>
            <a:ext cx="1641273" cy="237758"/>
          </a:xfrm>
        </p:spPr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0946" y="2421971"/>
            <a:ext cx="11133220" cy="4219460"/>
          </a:xfrm>
        </p:spPr>
        <p:txBody>
          <a:bodyPr>
            <a:normAutofit/>
          </a:bodyPr>
          <a:lstStyle/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5771" r="-73" b="9101"/>
          <a:stretch/>
        </p:blipFill>
        <p:spPr>
          <a:xfrm>
            <a:off x="-5071" y="-17931"/>
            <a:ext cx="12183035" cy="6875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650" y="134659"/>
            <a:ext cx="9772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65000"/>
                  </a:schemeClr>
                </a:solidFill>
              </a:rPr>
              <a:t>NEXT STEPS</a:t>
            </a:r>
            <a:endParaRPr lang="en-US" sz="6600" b="1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2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9" b="-525"/>
          <a:stretch/>
        </p:blipFill>
        <p:spPr>
          <a:xfrm>
            <a:off x="-708918" y="0"/>
            <a:ext cx="12900918" cy="68939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677" y="5219927"/>
            <a:ext cx="9404723" cy="1400530"/>
          </a:xfrm>
        </p:spPr>
        <p:txBody>
          <a:bodyPr/>
          <a:lstStyle/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FUNDING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 </a:t>
            </a:r>
            <a:b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</a:b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Serve 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all Fresno County Children</a:t>
            </a: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6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19" y="1330175"/>
            <a:ext cx="9404723" cy="1400530"/>
          </a:xfrm>
        </p:spPr>
        <p:txBody>
          <a:bodyPr/>
          <a:lstStyle/>
          <a:p>
            <a:pPr algn="ctr"/>
            <a:r>
              <a:rPr lang="en-US" sz="8800" cap="all" dirty="0" smtClean="0">
                <a:solidFill>
                  <a:srgbClr val="92D050"/>
                </a:solidFill>
              </a:rPr>
              <a:t>Thank you</a:t>
            </a:r>
            <a:endParaRPr lang="en-US" sz="8800" cap="all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38" y="3069752"/>
            <a:ext cx="3315484" cy="33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ental health kid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05321" cy="1400530"/>
          </a:xfrm>
        </p:spPr>
        <p:txBody>
          <a:bodyPr/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National Center for Children in Poverty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2196353"/>
            <a:ext cx="11655060" cy="46616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1 in 5 </a:t>
            </a:r>
            <a:r>
              <a:rPr lang="en-US" sz="2800" b="1" dirty="0">
                <a:ln w="3175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children birth to 18 has a diagnosable mental disorder. </a:t>
            </a:r>
            <a:endParaRPr lang="en-US" sz="2800" b="1" dirty="0" smtClean="0">
              <a:ln w="3175"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2800" b="1" dirty="0">
              <a:ln w="3175"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ln w="3175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1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en-US" sz="2800" b="1" dirty="0">
                <a:ln w="3175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in 10 youth has serious mental health problems that are severe enough to impair how they function at home, in school, or in the community.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1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8" y="189191"/>
            <a:ext cx="10216380" cy="634589"/>
          </a:xfrm>
        </p:spPr>
        <p:txBody>
          <a:bodyPr/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Fresno County Superintendent of Schools  </a:t>
            </a:r>
            <a:b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</a:b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Mental Health Classrooms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Discussion and Questions</a:t>
            </a:r>
            <a:endParaRPr lang="en-US" sz="4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460483"/>
              </p:ext>
            </p:extLst>
          </p:nvPr>
        </p:nvGraphicFramePr>
        <p:xfrm>
          <a:off x="609599" y="1502969"/>
          <a:ext cx="10706119" cy="552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4" imgW="6725258" imgH="4774552" progId="Word.Document.12">
                  <p:embed/>
                </p:oleObj>
              </mc:Choice>
              <mc:Fallback>
                <p:oleObj name="Document" r:id="rId4" imgW="6725258" imgH="4774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599" y="1502969"/>
                        <a:ext cx="10706119" cy="5529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95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Body Keeps the Score: Brain, Mind, and Body in the Healing of Tra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22" y="234570"/>
            <a:ext cx="1390488" cy="21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059" y="938462"/>
            <a:ext cx="8436616" cy="3079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Bessel Van Der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Kolk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, M.D.</a:t>
            </a:r>
          </a:p>
          <a:p>
            <a:pPr marL="0" indent="0">
              <a:buNone/>
            </a:pPr>
            <a:endParaRPr lang="en-US" sz="3600" b="1" dirty="0" smtClean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3600" b="1" dirty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3600" b="1" dirty="0" smtClean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3500" b="1" dirty="0" smtClean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3500" b="1" dirty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2052" name="Picture 4" descr="Help for Billy: A Beyond Consequences Approaching to Helping Challenging Children in the Classroom by [Forbes, Heather T.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28" y="1883553"/>
            <a:ext cx="1387000" cy="21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yond Consequences, Logic and Control: Volume 2 by [Forbes LCSW, Heather T.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22" y="3304472"/>
            <a:ext cx="1403813" cy="21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s-na.ssl-images-amazon.com/images/I/41r8NMXJ8sL._SX314_BO1,204,203,2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22" y="4371053"/>
            <a:ext cx="1313306" cy="207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6297" y="3110792"/>
            <a:ext cx="6074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Heather T. Forbes, LCSW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9128" y="5892201"/>
            <a:ext cx="744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Dr. Bruce Perry, M.D.,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Ph.D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6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6" y="7937"/>
            <a:ext cx="12203255" cy="68566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213" y="1597196"/>
            <a:ext cx="8946541" cy="34902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</a:rPr>
              <a:t>“The trauma caused by childhood neglect, sexual or domestic abuse, and war wreaks havoc in our bodies says </a:t>
            </a:r>
            <a:r>
              <a:rPr lang="en-US" sz="2800" b="1" dirty="0">
                <a:ln>
                  <a:solidFill>
                    <a:schemeClr val="bg1"/>
                  </a:solidFill>
                </a:ln>
              </a:rPr>
              <a:t>Bessel Van der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</a:rPr>
              <a:t>Kolk</a:t>
            </a:r>
            <a:r>
              <a:rPr lang="en-US" sz="2800" b="1" dirty="0">
                <a:ln>
                  <a:solidFill>
                    <a:schemeClr val="bg1"/>
                  </a:solidFill>
                </a:ln>
              </a:rPr>
              <a:t>, </a:t>
            </a:r>
            <a:r>
              <a:rPr lang="en-US" sz="2800" b="1" i="1" dirty="0">
                <a:ln>
                  <a:solidFill>
                    <a:schemeClr val="bg1"/>
                  </a:solidFill>
                </a:ln>
              </a:rPr>
              <a:t>The Body Keeps the </a:t>
            </a:r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Score….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</a:rPr>
              <a:t>Van der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</a:rPr>
              <a:t>Kolk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</a:rPr>
              <a:t> draws on thirty years of experience to argue powerfully that trauma is one of the West’s most urgent public health issues…”</a:t>
            </a:r>
          </a:p>
          <a:p>
            <a:pPr marL="0" indent="0">
              <a:buNone/>
            </a:pPr>
            <a:r>
              <a:rPr lang="en-US" b="1" dirty="0">
                <a:ln>
                  <a:solidFill>
                    <a:schemeClr val="bg1"/>
                  </a:solidFill>
                </a:ln>
              </a:rPr>
              <a:t>	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							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</a:rPr>
              <a:t>Shaoni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 Bhattacharya, </a:t>
            </a:r>
            <a:r>
              <a:rPr lang="en-US" b="1" i="1" dirty="0" smtClean="0">
                <a:ln>
                  <a:solidFill>
                    <a:schemeClr val="bg1"/>
                  </a:solidFill>
                </a:ln>
              </a:rPr>
              <a:t>New Scientist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n>
                  <a:solidFill>
                    <a:schemeClr val="bg1"/>
                  </a:solidFill>
                </a:ln>
              </a:rPr>
              <a:t>	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					</a:t>
            </a:r>
            <a:endParaRPr lang="en-US" b="1" i="1" dirty="0">
              <a:ln>
                <a:solidFill>
                  <a:schemeClr val="bg1"/>
                </a:solidFill>
              </a:ln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trau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46" y="0"/>
            <a:ext cx="10580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" t="3610" r="-253" b="-145"/>
          <a:stretch/>
        </p:blipFill>
        <p:spPr bwMode="auto">
          <a:xfrm>
            <a:off x="-41097" y="-10275"/>
            <a:ext cx="12233097" cy="68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51" y="452717"/>
            <a:ext cx="11548152" cy="2280209"/>
          </a:xfrm>
        </p:spPr>
        <p:txBody>
          <a:bodyPr/>
          <a:lstStyle/>
          <a:p>
            <a:pPr algn="ctr"/>
            <a:r>
              <a:rPr lang="en-US" sz="5400" b="1" dirty="0" smtClean="0">
                <a:ln>
                  <a:solidFill>
                    <a:schemeClr val="bg1"/>
                  </a:solidFill>
                </a:ln>
              </a:rPr>
              <a:t>Breaking Barriers Collaboration</a:t>
            </a:r>
            <a:endParaRPr lang="en-US" sz="5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AutoShape 2" descr="Image result for breaking barri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2351" y="2378973"/>
            <a:ext cx="979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Serve all Fresno County Children</a:t>
            </a:r>
          </a:p>
        </p:txBody>
      </p:sp>
    </p:spTree>
    <p:extLst>
      <p:ext uri="{BB962C8B-B14F-4D97-AF65-F5344CB8AC3E}">
        <p14:creationId xmlns:p14="http://schemas.microsoft.com/office/powerpoint/2010/main" val="306517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60338"/>
            <a:ext cx="9895259" cy="1205754"/>
          </a:xfrm>
        </p:spPr>
        <p:txBody>
          <a:bodyPr/>
          <a:lstStyle/>
          <a:p>
            <a:r>
              <a:rPr lang="en-US" sz="4800" dirty="0" smtClean="0"/>
              <a:t>Breaking Barrier</a:t>
            </a:r>
            <a:br>
              <a:rPr lang="en-US" sz="4800" dirty="0" smtClean="0"/>
            </a:br>
            <a:r>
              <a:rPr lang="en-US" sz="4800" dirty="0" smtClean="0"/>
              <a:t>Accomplishments </a:t>
            </a:r>
            <a:br>
              <a:rPr lang="en-US" sz="4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" name="AutoShape 4" descr="Image result for accomplish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7" name="Rectangle 6"/>
          <p:cNvSpPr/>
          <p:nvPr/>
        </p:nvSpPr>
        <p:spPr>
          <a:xfrm>
            <a:off x="6548919" y="1726058"/>
            <a:ext cx="4259494" cy="678095"/>
          </a:xfrm>
          <a:prstGeom prst="rect">
            <a:avLst/>
          </a:prstGeom>
          <a:pattFill prst="pct70">
            <a:fgClr>
              <a:schemeClr val="tx2">
                <a:lumMod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ACCOMPLISHMENTS</a:t>
            </a:r>
            <a:endParaRPr lang="en-US" sz="3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8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Program Review</a:t>
            </a:r>
            <a:endParaRPr lang="en-US" b="1" dirty="0"/>
          </a:p>
        </p:txBody>
      </p:sp>
      <p:pic>
        <p:nvPicPr>
          <p:cNvPr id="7" name="Picture 6" descr="Image result for open house school 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59" y="1152983"/>
            <a:ext cx="5004869" cy="34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34658" y="4416791"/>
            <a:ext cx="500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STEPS TO SUCCESS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636" y="5288340"/>
            <a:ext cx="113769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/>
              <a:t>10 week intensive intervention program to address social, emotional and behavioral needs of 3-6 year olds.</a:t>
            </a:r>
          </a:p>
        </p:txBody>
      </p:sp>
    </p:spTree>
    <p:extLst>
      <p:ext uri="{BB962C8B-B14F-4D97-AF65-F5344CB8AC3E}">
        <p14:creationId xmlns:p14="http://schemas.microsoft.com/office/powerpoint/2010/main" val="77908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683</TotalTime>
  <Words>176</Words>
  <Application>Microsoft Macintosh PowerPoint</Application>
  <PresentationFormat>Custom</PresentationFormat>
  <Paragraphs>54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Ion</vt:lpstr>
      <vt:lpstr>Document</vt:lpstr>
      <vt:lpstr>Fresno County  Health and Wellness Collaborative</vt:lpstr>
      <vt:lpstr>National Center for Children in Poverty</vt:lpstr>
      <vt:lpstr>Fresno County Superintendent of Schools   Mental Health Classrooms</vt:lpstr>
      <vt:lpstr>PowerPoint Presentation</vt:lpstr>
      <vt:lpstr>PowerPoint Presentation</vt:lpstr>
      <vt:lpstr>PowerPoint Presentation</vt:lpstr>
      <vt:lpstr>Breaking Barriers Collaboration</vt:lpstr>
      <vt:lpstr>Breaking Barrier Accomplishments   </vt:lpstr>
      <vt:lpstr>Program Review</vt:lpstr>
      <vt:lpstr>   Barriers</vt:lpstr>
      <vt:lpstr>Cont. </vt:lpstr>
      <vt:lpstr>FUNDING   Serve all Fresno County Children  </vt:lpstr>
      <vt:lpstr>Thank you</vt:lpstr>
    </vt:vector>
  </TitlesOfParts>
  <Company>Fresno County Office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County-wide Plan to Support Student Health</dc:title>
  <dc:creator>Trish Small</dc:creator>
  <cp:lastModifiedBy>Owner WARREN</cp:lastModifiedBy>
  <cp:revision>115</cp:revision>
  <cp:lastPrinted>2017-04-24T18:23:47Z</cp:lastPrinted>
  <dcterms:created xsi:type="dcterms:W3CDTF">2017-04-06T21:22:03Z</dcterms:created>
  <dcterms:modified xsi:type="dcterms:W3CDTF">2017-04-28T18:56:00Z</dcterms:modified>
</cp:coreProperties>
</file>