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8" r:id="rId4"/>
    <p:sldId id="275" r:id="rId5"/>
    <p:sldId id="276" r:id="rId6"/>
    <p:sldId id="269" r:id="rId7"/>
    <p:sldId id="270" r:id="rId8"/>
    <p:sldId id="257" r:id="rId9"/>
    <p:sldId id="259" r:id="rId10"/>
    <p:sldId id="260" r:id="rId11"/>
    <p:sldId id="261" r:id="rId12"/>
    <p:sldId id="262" r:id="rId13"/>
    <p:sldId id="264" r:id="rId14"/>
    <p:sldId id="279" r:id="rId15"/>
    <p:sldId id="272" r:id="rId16"/>
    <p:sldId id="273" r:id="rId17"/>
    <p:sldId id="274" r:id="rId1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43" autoAdjust="0"/>
  </p:normalViewPr>
  <p:slideViewPr>
    <p:cSldViewPr>
      <p:cViewPr varScale="1">
        <p:scale>
          <a:sx n="106" d="100"/>
          <a:sy n="106" d="100"/>
        </p:scale>
        <p:origin x="-976"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268C67-590E-4144-A6FC-154D0B70F018}"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371118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68C67-590E-4144-A6FC-154D0B70F018}"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124981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68C67-590E-4144-A6FC-154D0B70F018}"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348835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268C67-590E-4144-A6FC-154D0B70F018}"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383352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68C67-590E-4144-A6FC-154D0B70F018}"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265178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268C67-590E-4144-A6FC-154D0B70F018}"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29315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268C67-590E-4144-A6FC-154D0B70F018}" type="datetimeFigureOut">
              <a:rPr lang="en-US" smtClean="0"/>
              <a:t>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216107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268C67-590E-4144-A6FC-154D0B70F018}" type="datetimeFigureOut">
              <a:rPr lang="en-US" smtClean="0"/>
              <a:t>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127284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68C67-590E-4144-A6FC-154D0B70F018}" type="datetimeFigureOut">
              <a:rPr lang="en-US" smtClean="0"/>
              <a:t>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421301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68C67-590E-4144-A6FC-154D0B70F018}"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111062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68C67-590E-4144-A6FC-154D0B70F018}"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DE2DB-0BD9-405E-8B77-699E0B4F7348}" type="slidenum">
              <a:rPr lang="en-US" smtClean="0"/>
              <a:t>‹#›</a:t>
            </a:fld>
            <a:endParaRPr lang="en-US"/>
          </a:p>
        </p:txBody>
      </p:sp>
    </p:spTree>
    <p:extLst>
      <p:ext uri="{BB962C8B-B14F-4D97-AF65-F5344CB8AC3E}">
        <p14:creationId xmlns:p14="http://schemas.microsoft.com/office/powerpoint/2010/main" val="11974712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68C67-590E-4144-A6FC-154D0B70F018}" type="datetimeFigureOut">
              <a:rPr lang="en-US" smtClean="0"/>
              <a:t>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DE2DB-0BD9-405E-8B77-699E0B4F7348}" type="slidenum">
              <a:rPr lang="en-US" smtClean="0"/>
              <a:t>‹#›</a:t>
            </a:fld>
            <a:endParaRPr lang="en-US"/>
          </a:p>
        </p:txBody>
      </p:sp>
    </p:spTree>
    <p:extLst>
      <p:ext uri="{BB962C8B-B14F-4D97-AF65-F5344CB8AC3E}">
        <p14:creationId xmlns:p14="http://schemas.microsoft.com/office/powerpoint/2010/main" val="2056992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14600"/>
            <a:ext cx="8686800" cy="1470025"/>
          </a:xfrm>
        </p:spPr>
        <p:txBody>
          <a:bodyPr>
            <a:normAutofit fontScale="90000"/>
          </a:bodyPr>
          <a:lstStyle/>
          <a:p>
            <a:r>
              <a:rPr lang="en-US" dirty="0" smtClean="0"/>
              <a:t>BREAKING BARRIERS</a:t>
            </a:r>
            <a:br>
              <a:rPr lang="en-US" dirty="0" smtClean="0"/>
            </a:br>
            <a:r>
              <a:rPr lang="en-US" dirty="0" smtClean="0"/>
              <a:t/>
            </a:r>
            <a:br>
              <a:rPr lang="en-US" dirty="0" smtClean="0"/>
            </a:br>
            <a:r>
              <a:rPr lang="en-US" dirty="0" smtClean="0"/>
              <a:t>West Contra Costa Unified School District</a:t>
            </a:r>
            <a:endParaRPr lang="en-US" dirty="0"/>
          </a:p>
        </p:txBody>
      </p:sp>
    </p:spTree>
    <p:extLst>
      <p:ext uri="{BB962C8B-B14F-4D97-AF65-F5344CB8AC3E}">
        <p14:creationId xmlns:p14="http://schemas.microsoft.com/office/powerpoint/2010/main" val="356195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dirty="0" smtClean="0"/>
              <a:t>Assessment will include an in-depth evaluation of the child’s needs including:</a:t>
            </a:r>
          </a:p>
          <a:p>
            <a:r>
              <a:rPr lang="en-US" dirty="0" smtClean="0"/>
              <a:t>Data collection</a:t>
            </a:r>
          </a:p>
          <a:p>
            <a:r>
              <a:rPr lang="en-US" dirty="0" smtClean="0"/>
              <a:t>Background Information</a:t>
            </a:r>
          </a:p>
          <a:p>
            <a:r>
              <a:rPr lang="en-US" dirty="0" smtClean="0"/>
              <a:t>Behavioral Observations in multiple settings</a:t>
            </a:r>
          </a:p>
          <a:p>
            <a:r>
              <a:rPr lang="en-US" dirty="0" smtClean="0"/>
              <a:t>Clinical Interviews with the child, caregivers, and collateral Informants (teachers, etc.)</a:t>
            </a:r>
          </a:p>
          <a:p>
            <a:r>
              <a:rPr lang="en-US" dirty="0" smtClean="0"/>
              <a:t>Administration of standardized measures</a:t>
            </a:r>
          </a:p>
        </p:txBody>
      </p:sp>
    </p:spTree>
    <p:extLst>
      <p:ext uri="{BB962C8B-B14F-4D97-AF65-F5344CB8AC3E}">
        <p14:creationId xmlns:p14="http://schemas.microsoft.com/office/powerpoint/2010/main" val="357491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a:t>
            </a:r>
            <a:endParaRPr lang="en-US" dirty="0"/>
          </a:p>
        </p:txBody>
      </p:sp>
      <p:sp>
        <p:nvSpPr>
          <p:cNvPr id="3" name="Content Placeholder 2"/>
          <p:cNvSpPr>
            <a:spLocks noGrp="1"/>
          </p:cNvSpPr>
          <p:nvPr>
            <p:ph idx="1"/>
          </p:nvPr>
        </p:nvSpPr>
        <p:spPr/>
        <p:txBody>
          <a:bodyPr/>
          <a:lstStyle/>
          <a:p>
            <a:r>
              <a:rPr lang="en-US" dirty="0" smtClean="0"/>
              <a:t>Team compiles assessment information and makes recommendations to parents/caregivers/teachers</a:t>
            </a:r>
          </a:p>
          <a:p>
            <a:r>
              <a:rPr lang="en-US" dirty="0" smtClean="0"/>
              <a:t>Team identifies appropriate resources and providers to meet the student’s needs</a:t>
            </a:r>
          </a:p>
          <a:p>
            <a:r>
              <a:rPr lang="en-US" dirty="0" smtClean="0"/>
              <a:t>Team identifies training and consultation needs for teachers and caregivers</a:t>
            </a:r>
            <a:endParaRPr lang="en-US" dirty="0"/>
          </a:p>
        </p:txBody>
      </p:sp>
    </p:spTree>
    <p:extLst>
      <p:ext uri="{BB962C8B-B14F-4D97-AF65-F5344CB8AC3E}">
        <p14:creationId xmlns:p14="http://schemas.microsoft.com/office/powerpoint/2010/main" val="64135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&amp; TREATMENT	</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Treatment may include:</a:t>
            </a:r>
          </a:p>
          <a:p>
            <a:pPr marL="0" indent="0">
              <a:buNone/>
            </a:pPr>
            <a:r>
              <a:rPr lang="en-US" dirty="0"/>
              <a:t>	</a:t>
            </a:r>
            <a:r>
              <a:rPr lang="en-US" dirty="0" smtClean="0"/>
              <a:t>Behavior Interventions</a:t>
            </a:r>
          </a:p>
          <a:p>
            <a:pPr marL="0" indent="0">
              <a:buNone/>
            </a:pPr>
            <a:r>
              <a:rPr lang="en-US" dirty="0"/>
              <a:t>	</a:t>
            </a:r>
            <a:r>
              <a:rPr lang="en-US" dirty="0" smtClean="0"/>
              <a:t>School Support</a:t>
            </a:r>
          </a:p>
          <a:p>
            <a:pPr marL="0" indent="0">
              <a:buNone/>
            </a:pPr>
            <a:r>
              <a:rPr lang="en-US" dirty="0" smtClean="0"/>
              <a:t>	Occupational/Language </a:t>
            </a:r>
            <a:r>
              <a:rPr lang="en-US" dirty="0"/>
              <a:t>Therapy</a:t>
            </a:r>
          </a:p>
          <a:p>
            <a:pPr marL="0" indent="0">
              <a:buNone/>
            </a:pPr>
            <a:r>
              <a:rPr lang="en-US" dirty="0"/>
              <a:t>	</a:t>
            </a:r>
            <a:r>
              <a:rPr lang="en-US" dirty="0" smtClean="0"/>
              <a:t>Trauma Informed Training &amp; Consultation</a:t>
            </a:r>
          </a:p>
          <a:p>
            <a:pPr marL="0" indent="0">
              <a:buNone/>
            </a:pPr>
            <a:r>
              <a:rPr lang="en-US" dirty="0"/>
              <a:t>	</a:t>
            </a:r>
            <a:r>
              <a:rPr lang="en-US" dirty="0" smtClean="0"/>
              <a:t>Parent Education/Parent Support</a:t>
            </a:r>
          </a:p>
          <a:p>
            <a:pPr marL="0" indent="0">
              <a:buNone/>
            </a:pPr>
            <a:r>
              <a:rPr lang="en-US" dirty="0"/>
              <a:t>	</a:t>
            </a:r>
            <a:r>
              <a:rPr lang="en-US" dirty="0" smtClean="0"/>
              <a:t>Counseling/Mental Health Services</a:t>
            </a:r>
          </a:p>
          <a:p>
            <a:pPr marL="0" indent="0">
              <a:buNone/>
            </a:pPr>
            <a:r>
              <a:rPr lang="en-US" dirty="0"/>
              <a:t>	</a:t>
            </a:r>
            <a:r>
              <a:rPr lang="en-US" dirty="0" smtClean="0"/>
              <a:t>Crisis Intervention Services</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29115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Outcomes	</a:t>
            </a:r>
            <a:endParaRPr lang="en-US" dirty="0"/>
          </a:p>
        </p:txBody>
      </p:sp>
      <p:sp>
        <p:nvSpPr>
          <p:cNvPr id="3" name="Content Placeholder 2"/>
          <p:cNvSpPr>
            <a:spLocks noGrp="1"/>
          </p:cNvSpPr>
          <p:nvPr>
            <p:ph idx="1"/>
          </p:nvPr>
        </p:nvSpPr>
        <p:spPr/>
        <p:txBody>
          <a:bodyPr/>
          <a:lstStyle/>
          <a:p>
            <a:r>
              <a:rPr lang="en-US" dirty="0" smtClean="0"/>
              <a:t>Data Collection is a critical part of intervention programs</a:t>
            </a:r>
          </a:p>
          <a:p>
            <a:r>
              <a:rPr lang="en-US" dirty="0" smtClean="0"/>
              <a:t>SART will develop a data base for students screened, services provided, and evaluation.</a:t>
            </a:r>
          </a:p>
          <a:p>
            <a:r>
              <a:rPr lang="en-US" dirty="0" smtClean="0"/>
              <a:t>Program evaluation is not seen as an activity that occurs once a year, but rather as an ongoing process.  </a:t>
            </a:r>
            <a:endParaRPr lang="en-US" dirty="0"/>
          </a:p>
        </p:txBody>
      </p:sp>
    </p:spTree>
    <p:extLst>
      <p:ext uri="{BB962C8B-B14F-4D97-AF65-F5344CB8AC3E}">
        <p14:creationId xmlns:p14="http://schemas.microsoft.com/office/powerpoint/2010/main" val="204484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style>
          <a:lnRef idx="2">
            <a:schemeClr val="dk1"/>
          </a:lnRef>
          <a:fillRef idx="1">
            <a:schemeClr val="lt1"/>
          </a:fillRef>
          <a:effectRef idx="0">
            <a:schemeClr val="dk1"/>
          </a:effectRef>
          <a:fontRef idx="minor">
            <a:schemeClr val="dk1"/>
          </a:fontRef>
        </p:style>
        <p:txBody>
          <a:bodyPr/>
          <a:lstStyle/>
          <a:p>
            <a:r>
              <a:rPr lang="en-US" dirty="0" smtClean="0">
                <a:ln w="0"/>
                <a:solidFill>
                  <a:schemeClr val="accent1"/>
                </a:solidFill>
                <a:effectLst>
                  <a:outerShdw blurRad="38100" dist="25400" dir="5400000" algn="ctr" rotWithShape="0">
                    <a:srgbClr val="6E747A">
                      <a:alpha val="43000"/>
                    </a:srgbClr>
                  </a:outerShdw>
                </a:effectLst>
              </a:rPr>
              <a:t>Needs: </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457200" y="1600200"/>
            <a:ext cx="3581400" cy="5029200"/>
          </a:xfrm>
          <a:ln w="38100">
            <a:solidFill>
              <a:schemeClr val="tx2"/>
            </a:solidFill>
          </a:ln>
        </p:spPr>
        <p:txBody>
          <a:bodyPr>
            <a:normAutofit/>
          </a:bodyPr>
          <a:lstStyle/>
          <a:p>
            <a:r>
              <a:rPr lang="en-US" dirty="0" smtClean="0"/>
              <a:t>SART Coordinator</a:t>
            </a:r>
          </a:p>
          <a:p>
            <a:r>
              <a:rPr lang="en-US" dirty="0" smtClean="0"/>
              <a:t>Intervention Teams- Social Work &amp; Mental Health:</a:t>
            </a:r>
          </a:p>
          <a:p>
            <a:pPr lvl="1"/>
            <a:r>
              <a:rPr lang="en-US" dirty="0"/>
              <a:t>3 Social Workers</a:t>
            </a:r>
          </a:p>
          <a:p>
            <a:pPr lvl="1"/>
            <a:r>
              <a:rPr lang="en-US" dirty="0"/>
              <a:t>3-0.5 FTE Mental Health Clinicians </a:t>
            </a:r>
            <a:endParaRPr lang="en-US" dirty="0" smtClean="0"/>
          </a:p>
          <a:p>
            <a:r>
              <a:rPr lang="en-US" dirty="0" smtClean="0"/>
              <a:t>Data System </a:t>
            </a:r>
            <a:endParaRPr lang="en-US" dirty="0"/>
          </a:p>
          <a:p>
            <a:pPr marL="0" indent="0">
              <a:buNone/>
            </a:pPr>
            <a:endParaRPr lang="en-US" dirty="0"/>
          </a:p>
        </p:txBody>
      </p:sp>
      <p:sp>
        <p:nvSpPr>
          <p:cNvPr id="4" name="Title 1"/>
          <p:cNvSpPr txBox="1">
            <a:spLocks/>
          </p:cNvSpPr>
          <p:nvPr/>
        </p:nvSpPr>
        <p:spPr>
          <a:xfrm>
            <a:off x="4953000" y="274638"/>
            <a:ext cx="3200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n w="0"/>
              <a:solidFill>
                <a:schemeClr val="accent1"/>
              </a:solidFill>
              <a:effectLst>
                <a:outerShdw blurRad="38100" dist="25400" dir="5400000" algn="ctr" rotWithShape="0">
                  <a:srgbClr val="6E747A">
                    <a:alpha val="43000"/>
                  </a:srgbClr>
                </a:outerShdw>
              </a:effectLst>
            </a:endParaRPr>
          </a:p>
        </p:txBody>
      </p:sp>
      <p:sp>
        <p:nvSpPr>
          <p:cNvPr id="5" name="Content Placeholder 2"/>
          <p:cNvSpPr txBox="1">
            <a:spLocks/>
          </p:cNvSpPr>
          <p:nvPr/>
        </p:nvSpPr>
        <p:spPr>
          <a:xfrm>
            <a:off x="4800600" y="1600200"/>
            <a:ext cx="4038600" cy="50292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300" dirty="0" smtClean="0"/>
              <a:t>WCCUSD Occupational </a:t>
            </a:r>
            <a:r>
              <a:rPr lang="en-US" sz="3300" dirty="0"/>
              <a:t>Therapist</a:t>
            </a:r>
          </a:p>
          <a:p>
            <a:r>
              <a:rPr lang="en-US" sz="3300" dirty="0" smtClean="0"/>
              <a:t>WCCUSD: Physical </a:t>
            </a:r>
            <a:r>
              <a:rPr lang="en-US" sz="3300" dirty="0"/>
              <a:t>Therapist</a:t>
            </a:r>
          </a:p>
          <a:p>
            <a:r>
              <a:rPr lang="en-US" sz="3300" dirty="0" smtClean="0"/>
              <a:t>WCCUSD: Speech/Language </a:t>
            </a:r>
            <a:r>
              <a:rPr lang="en-US" sz="3300" dirty="0"/>
              <a:t>Specialist</a:t>
            </a:r>
          </a:p>
          <a:p>
            <a:r>
              <a:rPr lang="en-US" sz="3300" dirty="0" smtClean="0"/>
              <a:t>WCCUSD: Nurse</a:t>
            </a:r>
            <a:endParaRPr lang="en-US" sz="3300" dirty="0"/>
          </a:p>
          <a:p>
            <a:r>
              <a:rPr lang="en-US" sz="3300" dirty="0" smtClean="0"/>
              <a:t>WCCUSD: Psychologist</a:t>
            </a:r>
          </a:p>
          <a:p>
            <a:r>
              <a:rPr lang="en-US" sz="3300" dirty="0" smtClean="0"/>
              <a:t>Contra Costa Health Services: 3-0.5 FTE Mental Health Clinicians </a:t>
            </a:r>
          </a:p>
          <a:p>
            <a:pPr marL="0" indent="0">
              <a:buNone/>
            </a:pPr>
            <a:r>
              <a:rPr lang="en-US" dirty="0" smtClean="0"/>
              <a:t> </a:t>
            </a:r>
          </a:p>
          <a:p>
            <a:pPr marL="0" indent="0">
              <a:buFont typeface="Arial" panose="020B0604020202020204" pitchFamily="34" charset="0"/>
              <a:buNone/>
            </a:pPr>
            <a:endParaRPr lang="en-US" dirty="0"/>
          </a:p>
        </p:txBody>
      </p:sp>
      <p:sp>
        <p:nvSpPr>
          <p:cNvPr id="7" name="Title 1"/>
          <p:cNvSpPr txBox="1">
            <a:spLocks/>
          </p:cNvSpPr>
          <p:nvPr/>
        </p:nvSpPr>
        <p:spPr>
          <a:xfrm>
            <a:off x="5257800" y="257432"/>
            <a:ext cx="32004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smtClean="0">
                <a:ln w="0"/>
                <a:solidFill>
                  <a:schemeClr val="accent1"/>
                </a:solidFill>
                <a:effectLst>
                  <a:outerShdw blurRad="38100" dist="25400" dir="5400000" algn="ctr" rotWithShape="0">
                    <a:srgbClr val="6E747A">
                      <a:alpha val="43000"/>
                    </a:srgbClr>
                  </a:outerShdw>
                </a:effectLst>
              </a:rPr>
              <a:t>Match: </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82032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smtClean="0">
                <a:ea typeface="ＭＳ Ｐゴシック" panose="020B0600070205080204" pitchFamily="34" charset="-128"/>
              </a:rPr>
              <a:t>Most Significant Challenges </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7171" name="Content Placeholder 2"/>
          <p:cNvSpPr>
            <a:spLocks noGrp="1"/>
          </p:cNvSpPr>
          <p:nvPr>
            <p:ph idx="1"/>
          </p:nvPr>
        </p:nvSpPr>
        <p:spPr/>
        <p:txBody>
          <a:bodyPr/>
          <a:lstStyle/>
          <a:p>
            <a:r>
              <a:rPr lang="en-US" altLang="en-US" dirty="0" smtClean="0">
                <a:ea typeface="ＭＳ Ｐゴシック" panose="020B0600070205080204" pitchFamily="34" charset="-128"/>
              </a:rPr>
              <a:t>Establishing new system in large district spanning multiple municipalities</a:t>
            </a:r>
          </a:p>
          <a:p>
            <a:r>
              <a:rPr lang="en-US" altLang="en-US" dirty="0" smtClean="0">
                <a:ea typeface="ＭＳ Ｐゴシック" panose="020B0600070205080204" pitchFamily="34" charset="-128"/>
              </a:rPr>
              <a:t>Funding for mental health services that serve non </a:t>
            </a:r>
            <a:r>
              <a:rPr lang="en-US" altLang="en-US" dirty="0" err="1" smtClean="0">
                <a:ea typeface="ＭＳ Ｐゴシック" panose="020B0600070205080204" pitchFamily="34" charset="-128"/>
              </a:rPr>
              <a:t>medi-cal</a:t>
            </a:r>
            <a:r>
              <a:rPr lang="en-US" altLang="en-US" dirty="0" smtClean="0">
                <a:ea typeface="ＭＳ Ｐゴシック" panose="020B0600070205080204" pitchFamily="34" charset="-128"/>
              </a:rPr>
              <a:t> students</a:t>
            </a:r>
            <a:endParaRPr lang="en-US" altLang="en-US" dirty="0">
              <a:ea typeface="ＭＳ Ｐゴシック" panose="020B0600070205080204" pitchFamily="34" charset="-128"/>
            </a:endParaRPr>
          </a:p>
          <a:p>
            <a:r>
              <a:rPr lang="en-US" altLang="en-US" dirty="0" smtClean="0">
                <a:ea typeface="ＭＳ Ｐゴシック" panose="020B0600070205080204" pitchFamily="34" charset="-128"/>
              </a:rPr>
              <a:t>Funding &amp; resources to serve the whole family</a:t>
            </a:r>
          </a:p>
          <a:p>
            <a:r>
              <a:rPr lang="en-US" altLang="en-US" dirty="0" smtClean="0">
                <a:ea typeface="ＭＳ Ｐゴシック" panose="020B0600070205080204" pitchFamily="34" charset="-128"/>
              </a:rPr>
              <a:t>Providing capacity building to sites to ensure successful student integration despite high needs</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58764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normAutofit fontScale="90000"/>
          </a:bodyPr>
          <a:lstStyle/>
          <a:p>
            <a:r>
              <a:rPr lang="en-US" altLang="en-US" smtClean="0">
                <a:ea typeface="ＭＳ Ｐゴシック" panose="020B0600070205080204" pitchFamily="34" charset="-128"/>
              </a:rPr>
              <a:t>Most Impactful Solutions</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8195" name="Content Placeholder 2"/>
          <p:cNvSpPr>
            <a:spLocks noGrp="1"/>
          </p:cNvSpPr>
          <p:nvPr>
            <p:ph idx="1"/>
          </p:nvPr>
        </p:nvSpPr>
        <p:spPr/>
        <p:txBody>
          <a:bodyPr>
            <a:normAutofit fontScale="92500"/>
          </a:bodyPr>
          <a:lstStyle/>
          <a:p>
            <a:r>
              <a:rPr lang="en-US" altLang="en-US" dirty="0" smtClean="0">
                <a:ea typeface="ＭＳ Ｐゴシック" panose="020B0600070205080204" pitchFamily="34" charset="-128"/>
              </a:rPr>
              <a:t>Multi-sector team to support integration of services across systems</a:t>
            </a:r>
          </a:p>
          <a:p>
            <a:r>
              <a:rPr lang="en-US" altLang="en-US" dirty="0" smtClean="0">
                <a:ea typeface="ＭＳ Ｐゴシック" panose="020B0600070205080204" pitchFamily="34" charset="-128"/>
              </a:rPr>
              <a:t>Creates opportunity for family systems support</a:t>
            </a:r>
          </a:p>
          <a:p>
            <a:r>
              <a:rPr lang="en-US" altLang="en-US" dirty="0" smtClean="0">
                <a:ea typeface="ＭＳ Ｐゴシック" panose="020B0600070205080204" pitchFamily="34" charset="-128"/>
              </a:rPr>
              <a:t>Allows for central support for highest needs students while also supporting students staying in the least restrictive environment</a:t>
            </a:r>
          </a:p>
          <a:p>
            <a:r>
              <a:rPr lang="en-US" altLang="en-US" dirty="0" smtClean="0">
                <a:ea typeface="ＭＳ Ｐゴシック" panose="020B0600070205080204" pitchFamily="34" charset="-128"/>
              </a:rPr>
              <a:t>Provides mental health services and case management support for highest needs students regardless of insurance coverage</a:t>
            </a:r>
          </a:p>
        </p:txBody>
      </p:sp>
    </p:spTree>
    <p:extLst>
      <p:ext uri="{BB962C8B-B14F-4D97-AF65-F5344CB8AC3E}">
        <p14:creationId xmlns:p14="http://schemas.microsoft.com/office/powerpoint/2010/main" val="400983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Description </a:t>
            </a:r>
            <a:r>
              <a:rPr lang="en-US" altLang="en-US" smtClean="0">
                <a:ea typeface="ＭＳ Ｐゴシック" panose="020B0600070205080204" pitchFamily="34" charset="-128"/>
              </a:rPr>
              <a:t>of WCCUSD Next </a:t>
            </a:r>
            <a:r>
              <a:rPr lang="en-US" altLang="en-US" dirty="0" smtClean="0">
                <a:ea typeface="ＭＳ Ｐゴシック" panose="020B0600070205080204" pitchFamily="34" charset="-128"/>
              </a:rPr>
              <a:t>Steps</a:t>
            </a:r>
          </a:p>
        </p:txBody>
      </p:sp>
      <p:sp>
        <p:nvSpPr>
          <p:cNvPr id="9219" name="Content Placeholder 2"/>
          <p:cNvSpPr>
            <a:spLocks noGrp="1"/>
          </p:cNvSpPr>
          <p:nvPr>
            <p:ph idx="1"/>
          </p:nvPr>
        </p:nvSpPr>
        <p:spPr/>
        <p:txBody>
          <a:bodyPr/>
          <a:lstStyle/>
          <a:p>
            <a:pPr eaLnBrk="1" hangingPunct="1">
              <a:spcBef>
                <a:spcPct val="0"/>
              </a:spcBef>
              <a:buFont typeface="Arial" panose="020B0604020202020204" pitchFamily="34" charset="0"/>
              <a:buNone/>
            </a:pPr>
            <a:r>
              <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STEPS		</a:t>
            </a:r>
            <a:r>
              <a:rPr lang="en-US"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BY  WHEN</a:t>
            </a:r>
          </a:p>
          <a:p>
            <a:pPr eaLnBrk="1" hangingPunct="1">
              <a:spcBef>
                <a:spcPct val="0"/>
              </a:spcBef>
              <a:buFont typeface="Arial" panose="020B0604020202020204" pitchFamily="34" charset="0"/>
              <a:buNone/>
            </a:pPr>
            <a:r>
              <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1.</a:t>
            </a:r>
            <a:r>
              <a:rPr lang="en-US" altLang="en-US" sz="28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Secure Funding		 	 ASAP</a:t>
            </a:r>
          </a:p>
          <a:p>
            <a:pPr eaLnBrk="1" hangingPunct="1">
              <a:spcBef>
                <a:spcPct val="0"/>
              </a:spcBef>
              <a:buFont typeface="Arial" panose="020B0604020202020204" pitchFamily="34" charset="0"/>
              <a:buNone/>
            </a:pPr>
            <a:endPar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Font typeface="Arial" panose="020B0604020202020204" pitchFamily="34" charset="0"/>
              <a:buNone/>
            </a:pPr>
            <a:r>
              <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2. Develop SART Referral System  Summer 2017</a:t>
            </a:r>
          </a:p>
          <a:p>
            <a:pPr eaLnBrk="1" hangingPunct="1">
              <a:spcBef>
                <a:spcPct val="0"/>
              </a:spcBef>
              <a:buFont typeface="Arial" panose="020B0604020202020204" pitchFamily="34" charset="0"/>
              <a:buNone/>
            </a:pPr>
            <a:endPar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Font typeface="Arial" panose="020B0604020202020204" pitchFamily="34" charset="0"/>
              <a:buNone/>
            </a:pPr>
            <a:r>
              <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3. Convene Partners &amp; Plan 		 Summer 2017</a:t>
            </a:r>
          </a:p>
          <a:p>
            <a:pPr eaLnBrk="1" hangingPunct="1">
              <a:spcBef>
                <a:spcPct val="0"/>
              </a:spcBef>
              <a:buFont typeface="Arial" panose="020B0604020202020204" pitchFamily="34" charset="0"/>
              <a:buNone/>
            </a:pPr>
            <a:endPar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Font typeface="Arial" panose="020B0604020202020204" pitchFamily="34" charset="0"/>
              <a:buNone/>
            </a:pPr>
            <a:r>
              <a:rPr lang="en-US" altLang="en-US" sz="2800" dirty="0"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4.  Train WCCUSD Staff	Summer/Fall 2017</a:t>
            </a:r>
          </a:p>
        </p:txBody>
      </p:sp>
    </p:spTree>
    <p:extLst>
      <p:ext uri="{BB962C8B-B14F-4D97-AF65-F5344CB8AC3E}">
        <p14:creationId xmlns:p14="http://schemas.microsoft.com/office/powerpoint/2010/main" val="106757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normAutofit fontScale="90000"/>
          </a:bodyPr>
          <a:lstStyle/>
          <a:p>
            <a:r>
              <a:rPr lang="en-US" dirty="0" smtClean="0"/>
              <a:t>WCCUSD Demographics</a:t>
            </a:r>
            <a:endParaRPr lang="en-US" dirty="0"/>
          </a:p>
        </p:txBody>
      </p:sp>
      <p:pic>
        <p:nvPicPr>
          <p:cNvPr id="6" name="Content Placeholder 5"/>
          <p:cNvPicPr>
            <a:picLocks noGrp="1" noChangeAspect="1"/>
          </p:cNvPicPr>
          <p:nvPr>
            <p:ph idx="1"/>
          </p:nvPr>
        </p:nvPicPr>
        <p:blipFill>
          <a:blip r:embed="rId2"/>
          <a:stretch>
            <a:fillRect/>
          </a:stretch>
        </p:blipFill>
        <p:spPr>
          <a:xfrm>
            <a:off x="5715000" y="274638"/>
            <a:ext cx="3276600" cy="6357674"/>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43664"/>
            <a:ext cx="5471314" cy="459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26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r>
              <a:rPr lang="en-US" dirty="0" smtClean="0"/>
              <a:t/>
            </a:r>
            <a:br>
              <a:rPr lang="en-US" dirty="0" smtClean="0"/>
            </a:br>
            <a:r>
              <a:rPr lang="en-US" dirty="0"/>
              <a:t/>
            </a:r>
            <a:br>
              <a:rPr lang="en-US" dirty="0"/>
            </a:br>
            <a:r>
              <a:rPr lang="en-US" sz="3600" dirty="0" smtClean="0"/>
              <a:t>West </a:t>
            </a:r>
            <a:r>
              <a:rPr lang="en-US" sz="3600" dirty="0"/>
              <a:t>County Full Service Community School- </a:t>
            </a:r>
            <a:r>
              <a:rPr lang="en-US" sz="3600" dirty="0" smtClean="0"/>
              <a:t/>
            </a:r>
            <a:br>
              <a:rPr lang="en-US" sz="3600" dirty="0" smtClean="0"/>
            </a:br>
            <a:r>
              <a:rPr lang="en-US" sz="3100" dirty="0" smtClean="0"/>
              <a:t>A </a:t>
            </a:r>
            <a:r>
              <a:rPr lang="en-US" sz="3100" dirty="0"/>
              <a:t>S</a:t>
            </a:r>
            <a:r>
              <a:rPr lang="en-US" sz="3100" dirty="0" smtClean="0"/>
              <a:t>trategic </a:t>
            </a:r>
            <a:r>
              <a:rPr lang="en-US" sz="3100" dirty="0"/>
              <a:t>V</a:t>
            </a:r>
            <a:r>
              <a:rPr lang="en-US" sz="3100" dirty="0" smtClean="0"/>
              <a:t>ehicle </a:t>
            </a:r>
            <a:r>
              <a:rPr lang="en-US" sz="3100" dirty="0"/>
              <a:t>F</a:t>
            </a:r>
            <a:r>
              <a:rPr lang="en-US" sz="3100" dirty="0" smtClean="0"/>
              <a:t>or </a:t>
            </a:r>
            <a:r>
              <a:rPr lang="en-US" sz="3100" dirty="0"/>
              <a:t>Climate </a:t>
            </a:r>
            <a:r>
              <a:rPr lang="en-US" sz="3100" dirty="0" smtClean="0"/>
              <a:t>Transformation</a:t>
            </a:r>
            <a:r>
              <a:rPr lang="en-US" dirty="0"/>
              <a:t/>
            </a:r>
            <a:br>
              <a:rPr lang="en-US" dirty="0"/>
            </a:br>
            <a:r>
              <a:rPr lang="en-US" dirty="0"/>
              <a:t/>
            </a:r>
            <a:br>
              <a:rPr lang="en-US" dirty="0"/>
            </a:br>
            <a:endParaRPr lang="en-US" dirty="0">
              <a:ea typeface="+mj-ea"/>
            </a:endParaRPr>
          </a:p>
        </p:txBody>
      </p:sp>
      <p:sp>
        <p:nvSpPr>
          <p:cNvPr id="3075" name="Content Placeholder 2"/>
          <p:cNvSpPr>
            <a:spLocks noGrp="1"/>
          </p:cNvSpPr>
          <p:nvPr>
            <p:ph idx="1"/>
          </p:nvPr>
        </p:nvSpPr>
        <p:spPr>
          <a:xfrm>
            <a:off x="457200" y="1450295"/>
            <a:ext cx="6172200" cy="4525963"/>
          </a:xfrm>
        </p:spPr>
        <p:txBody>
          <a:bodyPr>
            <a:normAutofit/>
          </a:bodyPr>
          <a:lstStyle/>
          <a:p>
            <a:pPr marL="0" indent="0">
              <a:buNone/>
            </a:pPr>
            <a:r>
              <a:rPr lang="en-US" sz="1600" dirty="0"/>
              <a:t>Full Service Community Schools (FSCS) aims to increase student and family well-being by offering access to high quality</a:t>
            </a:r>
            <a:r>
              <a:rPr lang="en-US" sz="1600" b="1" dirty="0"/>
              <a:t> </a:t>
            </a:r>
            <a:r>
              <a:rPr lang="en-US" sz="1600" b="1" u="sng" dirty="0"/>
              <a:t>coordination of comprehensive</a:t>
            </a:r>
            <a:r>
              <a:rPr lang="en-US" sz="1600" dirty="0"/>
              <a:t> </a:t>
            </a:r>
            <a:r>
              <a:rPr lang="en-US" sz="1600" b="1" u="sng" dirty="0"/>
              <a:t>academic</a:t>
            </a:r>
            <a:r>
              <a:rPr lang="en-US" sz="1600" dirty="0"/>
              <a:t>,</a:t>
            </a:r>
            <a:r>
              <a:rPr lang="en-US" sz="1600" u="sng" dirty="0"/>
              <a:t> </a:t>
            </a:r>
            <a:r>
              <a:rPr lang="en-US" sz="1600" b="1" u="sng" dirty="0"/>
              <a:t>social, emotional</a:t>
            </a:r>
            <a:r>
              <a:rPr lang="en-US" sz="1600" dirty="0"/>
              <a:t>, and </a:t>
            </a:r>
            <a:r>
              <a:rPr lang="en-US" sz="1600" b="1" u="sng" dirty="0"/>
              <a:t>health services</a:t>
            </a:r>
            <a:r>
              <a:rPr lang="en-US" sz="1600" dirty="0"/>
              <a:t> that </a:t>
            </a:r>
            <a:r>
              <a:rPr lang="en-US" sz="1600" dirty="0" smtClean="0"/>
              <a:t>supports preparing students to be college, career, and community ready. </a:t>
            </a:r>
            <a:endParaRPr lang="en-US" sz="1600" dirty="0"/>
          </a:p>
          <a:p>
            <a:pPr marL="0" indent="0">
              <a:buNone/>
            </a:pPr>
            <a:endParaRPr lang="en-US" sz="1600" dirty="0" smtClean="0"/>
          </a:p>
          <a:p>
            <a:pPr marL="0" indent="0">
              <a:buNone/>
            </a:pPr>
            <a:r>
              <a:rPr lang="en-US" sz="1600" dirty="0" smtClean="0"/>
              <a:t>This</a:t>
            </a:r>
            <a:r>
              <a:rPr lang="en-US" sz="1600" b="1" dirty="0" smtClean="0"/>
              <a:t> </a:t>
            </a:r>
            <a:r>
              <a:rPr lang="en-US" sz="1600" b="1" u="sng" dirty="0"/>
              <a:t>integrated</a:t>
            </a:r>
            <a:r>
              <a:rPr lang="en-US" sz="1600" dirty="0"/>
              <a:t>, comprehensive, coordinated</a:t>
            </a:r>
            <a:r>
              <a:rPr lang="en-US" sz="1600" b="1" dirty="0"/>
              <a:t> </a:t>
            </a:r>
            <a:r>
              <a:rPr lang="en-US" sz="1600" b="1" u="sng" dirty="0"/>
              <a:t>collaboration</a:t>
            </a:r>
            <a:r>
              <a:rPr lang="en-US" sz="1600" dirty="0"/>
              <a:t> aims at achieving educational success, well-being and self-efficacy for students, families and communities. This collaborative effort geared towards school and community transformation includes West Contra Costa Unified School District, Contra Costa County, local cities, community-based organizations, and residents.</a:t>
            </a:r>
          </a:p>
          <a:p>
            <a:pPr marL="0" indent="0">
              <a:buNone/>
            </a:pPr>
            <a:r>
              <a:rPr lang="en-US" sz="1600" dirty="0"/>
              <a:t/>
            </a:r>
            <a:br>
              <a:rPr lang="en-US" sz="1600" dirty="0"/>
            </a:br>
            <a:endParaRPr lang="en-US" altLang="en-US" sz="1600" dirty="0" smtClean="0">
              <a:ea typeface="ＭＳ Ｐゴシック" panose="020B0600070205080204" pitchFamily="34" charset="-128"/>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674023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2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Full Service Community Schools In Action</a:t>
            </a:r>
            <a:endParaRPr lang="en-US" sz="3600" dirty="0"/>
          </a:p>
        </p:txBody>
      </p:sp>
      <p:sp>
        <p:nvSpPr>
          <p:cNvPr id="3" name="Content Placeholder 2"/>
          <p:cNvSpPr>
            <a:spLocks noGrp="1"/>
          </p:cNvSpPr>
          <p:nvPr>
            <p:ph idx="1"/>
          </p:nvPr>
        </p:nvSpPr>
        <p:spPr/>
        <p:txBody>
          <a:bodyPr/>
          <a:lstStyle/>
          <a:p>
            <a:endParaRPr lang="en-US"/>
          </a:p>
        </p:txBody>
      </p:sp>
      <p:pic>
        <p:nvPicPr>
          <p:cNvPr id="4" name="Picture 2" descr="Community Schools 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9981"/>
            <a:ext cx="82160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4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381000"/>
            <a:ext cx="8817428" cy="830036"/>
          </a:xfrm>
        </p:spPr>
        <p:txBody>
          <a:bodyPr/>
          <a:lstStyle/>
          <a:p>
            <a:r>
              <a:rPr lang="en-US" sz="3600" dirty="0"/>
              <a:t>Why Full Service Community Schools? </a:t>
            </a:r>
          </a:p>
        </p:txBody>
      </p:sp>
      <p:pic>
        <p:nvPicPr>
          <p:cNvPr id="1026" name="Picture 2" descr="MaslowsHierarchyofSchoolNeeds tit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04091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4848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86032"/>
            <a:ext cx="8229600" cy="1143000"/>
          </a:xfrm>
        </p:spPr>
        <p:txBody>
          <a:bodyPr>
            <a:normAutofit/>
          </a:bodyPr>
          <a:lstStyle/>
          <a:p>
            <a:pPr eaLnBrk="1" hangingPunct="1"/>
            <a:r>
              <a:rPr lang="en-US" altLang="en-US" dirty="0" smtClean="0">
                <a:ea typeface="ＭＳ Ｐゴシック" panose="020B0600070205080204" pitchFamily="34" charset="-128"/>
              </a:rPr>
              <a:t>Goal &amp; Purpose</a:t>
            </a:r>
          </a:p>
        </p:txBody>
      </p:sp>
      <p:sp>
        <p:nvSpPr>
          <p:cNvPr id="4099" name="Content Placeholder 2"/>
          <p:cNvSpPr>
            <a:spLocks noGrp="1"/>
          </p:cNvSpPr>
          <p:nvPr>
            <p:ph idx="1"/>
          </p:nvPr>
        </p:nvSpPr>
        <p:spPr>
          <a:xfrm>
            <a:off x="457200" y="1066800"/>
            <a:ext cx="8229600" cy="5638800"/>
          </a:xfrm>
        </p:spPr>
        <p:txBody>
          <a:bodyPr>
            <a:normAutofit fontScale="62500" lnSpcReduction="20000"/>
          </a:bodyPr>
          <a:lstStyle/>
          <a:p>
            <a:pPr marL="0" indent="0" algn="ctr">
              <a:buNone/>
            </a:pPr>
            <a:r>
              <a:rPr lang="en-US" sz="4400" dirty="0"/>
              <a:t>WCCUSD proposes to </a:t>
            </a:r>
            <a:r>
              <a:rPr lang="en-US" sz="4400" dirty="0" smtClean="0"/>
              <a:t>develop a </a:t>
            </a:r>
          </a:p>
          <a:p>
            <a:pPr marL="0" indent="0" algn="ctr">
              <a:buNone/>
            </a:pPr>
            <a:r>
              <a:rPr lang="en-US" sz="4400" dirty="0" smtClean="0"/>
              <a:t>District Screening</a:t>
            </a:r>
            <a:r>
              <a:rPr lang="en-US" sz="4400" dirty="0"/>
              <a:t>, Assessment, Referral, &amp; </a:t>
            </a:r>
            <a:r>
              <a:rPr lang="en-US" sz="4400" dirty="0" smtClean="0"/>
              <a:t>Treatment Team (SART) to provide Tier </a:t>
            </a:r>
            <a:r>
              <a:rPr lang="en-US" sz="4400" dirty="0"/>
              <a:t>II Intervention </a:t>
            </a:r>
            <a:r>
              <a:rPr lang="en-US" sz="4400" dirty="0" smtClean="0"/>
              <a:t>to </a:t>
            </a:r>
            <a:r>
              <a:rPr lang="en-US" sz="4400" dirty="0"/>
              <a:t>support the highest needs students districtwide. </a:t>
            </a:r>
            <a:endParaRPr lang="en-US" sz="4400" dirty="0" smtClean="0"/>
          </a:p>
          <a:p>
            <a:pPr marL="0" indent="0" algn="ctr">
              <a:buNone/>
            </a:pPr>
            <a:endParaRPr lang="en-US" sz="4400" dirty="0" smtClean="0"/>
          </a:p>
          <a:p>
            <a:pPr marL="0" indent="0" algn="ctr">
              <a:buNone/>
            </a:pPr>
            <a:r>
              <a:rPr lang="en-US" sz="4400" dirty="0"/>
              <a:t>The SART team will provide additional district level assessment and support to coordinate services among schools and community resources for students, and provide professional development to school administrators, teachers and paraprofessionals</a:t>
            </a:r>
            <a:r>
              <a:rPr lang="en-US" sz="4400" dirty="0" smtClean="0"/>
              <a:t>.</a:t>
            </a:r>
          </a:p>
          <a:p>
            <a:pPr marL="0" indent="0" algn="ctr">
              <a:buNone/>
            </a:pPr>
            <a:endParaRPr lang="en-US" sz="4400" dirty="0"/>
          </a:p>
          <a:p>
            <a:pPr marL="0" indent="0" algn="ctr">
              <a:buNone/>
            </a:pPr>
            <a:r>
              <a:rPr lang="en-US" sz="4400" dirty="0" smtClean="0"/>
              <a:t>This closes the gap in our current Full Service Community Schools implementation—creating a central support process to address our highest needs students</a:t>
            </a:r>
            <a:endParaRPr lang="en-US" sz="4400" dirty="0"/>
          </a:p>
          <a:p>
            <a:pPr marL="0" indent="0" algn="ctr">
              <a:buNone/>
            </a:pPr>
            <a:endParaRPr lang="en-US" sz="4400" dirty="0"/>
          </a:p>
          <a:p>
            <a:pPr marL="0" indent="0" eaLnBrk="1" hangingPunct="1">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870948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Targeted Population</a:t>
            </a:r>
          </a:p>
        </p:txBody>
      </p:sp>
      <p:sp>
        <p:nvSpPr>
          <p:cNvPr id="5123" name="Content Placeholder 2"/>
          <p:cNvSpPr>
            <a:spLocks noGrp="1"/>
          </p:cNvSpPr>
          <p:nvPr>
            <p:ph idx="1"/>
          </p:nvPr>
        </p:nvSpPr>
        <p:spPr>
          <a:xfrm>
            <a:off x="457200" y="1600200"/>
            <a:ext cx="8229600" cy="5029200"/>
          </a:xfrm>
        </p:spPr>
        <p:txBody>
          <a:bodyPr>
            <a:noAutofit/>
          </a:bodyPr>
          <a:lstStyle/>
          <a:p>
            <a:r>
              <a:rPr lang="en-US" sz="2000" dirty="0"/>
              <a:t>Although WCCUSD has many programs and collaborative partners, there is the need for coordinated services district-wide that will include systematic screening procedures, a comprehensive referral system, comprehensive assessment, and treatment based on data</a:t>
            </a:r>
            <a:r>
              <a:rPr lang="en-US" sz="2000" dirty="0" smtClean="0"/>
              <a:t>.</a:t>
            </a:r>
          </a:p>
          <a:p>
            <a:endParaRPr lang="en-US" sz="2000" dirty="0"/>
          </a:p>
          <a:p>
            <a:r>
              <a:rPr lang="en-US" sz="2000" dirty="0"/>
              <a:t>The initial focus for SART will be on Tier 2 elementary school students to provide early identification and </a:t>
            </a:r>
            <a:r>
              <a:rPr lang="en-US" sz="2000" dirty="0" smtClean="0"/>
              <a:t>treatment. Particularly focused on students whose school sites are struggling to serve them with their current resources and student support services structure. </a:t>
            </a:r>
          </a:p>
          <a:p>
            <a:endParaRPr lang="en-US" sz="2000" dirty="0"/>
          </a:p>
          <a:p>
            <a:r>
              <a:rPr lang="en-US" sz="2000" dirty="0" smtClean="0"/>
              <a:t>In addition, our highest needs communities include Richmond and San Pablo. Case Management &amp; Mental Health support will be prioritized towards serving students and families in those schools. </a:t>
            </a:r>
            <a:r>
              <a:rPr lang="en-US" sz="2000" dirty="0"/>
              <a:t/>
            </a:r>
            <a:br>
              <a:rPr lang="en-US" sz="2000" dirty="0"/>
            </a:br>
            <a:endParaRPr lang="en-US" altLang="en-US" sz="2000" dirty="0" smtClean="0">
              <a:ea typeface="ＭＳ Ｐゴシック" panose="020B0600070205080204" pitchFamily="34" charset="-128"/>
            </a:endParaRPr>
          </a:p>
        </p:txBody>
      </p:sp>
    </p:spTree>
    <p:extLst>
      <p:ext uri="{BB962C8B-B14F-4D97-AF65-F5344CB8AC3E}">
        <p14:creationId xmlns:p14="http://schemas.microsoft.com/office/powerpoint/2010/main" val="257615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SART Team Members </a:t>
            </a:r>
            <a:br>
              <a:rPr lang="en-US" dirty="0" smtClean="0"/>
            </a:br>
            <a:r>
              <a:rPr lang="en-US" dirty="0" smtClean="0"/>
              <a:t>&amp; Collaborative Partners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SART Coordinator</a:t>
            </a:r>
          </a:p>
          <a:p>
            <a:r>
              <a:rPr lang="en-US" dirty="0" smtClean="0"/>
              <a:t>Occupational Therapist</a:t>
            </a:r>
          </a:p>
          <a:p>
            <a:r>
              <a:rPr lang="en-US" dirty="0" smtClean="0"/>
              <a:t>Physical Therapist</a:t>
            </a:r>
          </a:p>
          <a:p>
            <a:r>
              <a:rPr lang="en-US" dirty="0" smtClean="0"/>
              <a:t>Speech/Language Specialist</a:t>
            </a:r>
          </a:p>
          <a:p>
            <a:r>
              <a:rPr lang="en-US" dirty="0" smtClean="0"/>
              <a:t>Public Health Nurse</a:t>
            </a:r>
          </a:p>
          <a:p>
            <a:r>
              <a:rPr lang="en-US" dirty="0" smtClean="0"/>
              <a:t>Psychologist</a:t>
            </a:r>
          </a:p>
          <a:p>
            <a:r>
              <a:rPr lang="en-US" dirty="0" smtClean="0"/>
              <a:t>Mental Health Clinicians- District &amp; County</a:t>
            </a:r>
          </a:p>
          <a:p>
            <a:r>
              <a:rPr lang="en-US" dirty="0" smtClean="0"/>
              <a:t>Clinical Social Workers- District &amp; County</a:t>
            </a:r>
          </a:p>
          <a:p>
            <a:r>
              <a:rPr lang="en-US" dirty="0" smtClean="0"/>
              <a:t>Pediatrician</a:t>
            </a:r>
          </a:p>
          <a:p>
            <a:r>
              <a:rPr lang="en-US" dirty="0" smtClean="0"/>
              <a:t>Probation Office</a:t>
            </a:r>
          </a:p>
          <a:p>
            <a:r>
              <a:rPr lang="en-US" dirty="0" smtClean="0"/>
              <a:t>Social Services </a:t>
            </a:r>
          </a:p>
          <a:p>
            <a:r>
              <a:rPr lang="en-US" dirty="0" smtClean="0"/>
              <a:t>School Resource Officers</a:t>
            </a:r>
          </a:p>
          <a:p>
            <a:r>
              <a:rPr lang="en-US" dirty="0" smtClean="0"/>
              <a:t>School Community Outreach Worker </a:t>
            </a:r>
          </a:p>
          <a:p>
            <a:endParaRPr lang="en-US" dirty="0"/>
          </a:p>
        </p:txBody>
      </p:sp>
    </p:spTree>
    <p:extLst>
      <p:ext uri="{BB962C8B-B14F-4D97-AF65-F5344CB8AC3E}">
        <p14:creationId xmlns:p14="http://schemas.microsoft.com/office/powerpoint/2010/main" val="301501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SCREENING</a:t>
            </a:r>
            <a:endParaRPr lang="en-US" dirty="0"/>
          </a:p>
        </p:txBody>
      </p:sp>
      <p:sp>
        <p:nvSpPr>
          <p:cNvPr id="5" name="Content Placeholder 4"/>
          <p:cNvSpPr>
            <a:spLocks noGrp="1"/>
          </p:cNvSpPr>
          <p:nvPr>
            <p:ph idx="1"/>
          </p:nvPr>
        </p:nvSpPr>
        <p:spPr/>
        <p:txBody>
          <a:bodyPr>
            <a:normAutofit lnSpcReduction="10000"/>
          </a:bodyPr>
          <a:lstStyle/>
          <a:p>
            <a:r>
              <a:rPr lang="en-US" dirty="0"/>
              <a:t>A comprehensive </a:t>
            </a:r>
            <a:r>
              <a:rPr lang="en-US" dirty="0" smtClean="0"/>
              <a:t>initial referral system will </a:t>
            </a:r>
            <a:r>
              <a:rPr lang="en-US" dirty="0"/>
              <a:t>be implemented at the elementary </a:t>
            </a:r>
            <a:r>
              <a:rPr lang="en-US" dirty="0" smtClean="0"/>
              <a:t>schools</a:t>
            </a:r>
          </a:p>
          <a:p>
            <a:r>
              <a:rPr lang="en-US" i="1" dirty="0" smtClean="0"/>
              <a:t>Screening </a:t>
            </a:r>
            <a:r>
              <a:rPr lang="en-US" dirty="0"/>
              <a:t>provides the means to determine the depth of assessment </a:t>
            </a:r>
            <a:r>
              <a:rPr lang="en-US" dirty="0" smtClean="0"/>
              <a:t>needed</a:t>
            </a:r>
          </a:p>
          <a:p>
            <a:r>
              <a:rPr lang="en-US" dirty="0" smtClean="0"/>
              <a:t>Screening instruments may include: Ages &amp; Stages Questionnaire, AML Behavior Checklist, Teacher-Child Rating Scale (T-CRS), Parents Appraisal of Children’s Experiences, BASC, Achenbach, etc.</a:t>
            </a:r>
          </a:p>
          <a:p>
            <a:endParaRPr lang="en-US" dirty="0"/>
          </a:p>
          <a:p>
            <a:endParaRPr lang="en-US" dirty="0" smtClean="0"/>
          </a:p>
          <a:p>
            <a:endParaRPr lang="en-US" dirty="0"/>
          </a:p>
        </p:txBody>
      </p:sp>
    </p:spTree>
    <p:extLst>
      <p:ext uri="{BB962C8B-B14F-4D97-AF65-F5344CB8AC3E}">
        <p14:creationId xmlns:p14="http://schemas.microsoft.com/office/powerpoint/2010/main" val="2387088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732</Words>
  <Application>Microsoft Macintosh PowerPoint</Application>
  <PresentationFormat>On-screen Show (4:3)</PresentationFormat>
  <Paragraphs>98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BREAKING BARRIERS  West Contra Costa Unified School District</vt:lpstr>
      <vt:lpstr>WCCUSD Demographics</vt:lpstr>
      <vt:lpstr>  West County Full Service Community School-  A Strategic Vehicle For Climate Transformation  </vt:lpstr>
      <vt:lpstr>Full Service Community Schools In Action</vt:lpstr>
      <vt:lpstr>Why Full Service Community Schools? </vt:lpstr>
      <vt:lpstr>Goal &amp; Purpose</vt:lpstr>
      <vt:lpstr>Targeted Population</vt:lpstr>
      <vt:lpstr>SART Team Members  &amp; Collaborative Partners</vt:lpstr>
      <vt:lpstr>SCREENING</vt:lpstr>
      <vt:lpstr>ASSESSMENT</vt:lpstr>
      <vt:lpstr>REFERRAL</vt:lpstr>
      <vt:lpstr>SERVICES &amp; TREATMENT </vt:lpstr>
      <vt:lpstr>Intended Outcomes </vt:lpstr>
      <vt:lpstr>Needs: </vt:lpstr>
      <vt:lpstr>Most Significant Challenges  </vt:lpstr>
      <vt:lpstr>Most Impactful Solutions </vt:lpstr>
      <vt:lpstr>Description of WCCUSD Next Steps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BARRIERS West Contra Costa USD</dc:title>
  <dc:creator>jcouick</dc:creator>
  <cp:lastModifiedBy>Owner WARREN</cp:lastModifiedBy>
  <cp:revision>27</cp:revision>
  <cp:lastPrinted>2017-04-14T22:43:55Z</cp:lastPrinted>
  <dcterms:created xsi:type="dcterms:W3CDTF">2017-04-10T16:58:27Z</dcterms:created>
  <dcterms:modified xsi:type="dcterms:W3CDTF">2017-04-20T17:43:05Z</dcterms:modified>
</cp:coreProperties>
</file>