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2" r:id="rId2"/>
    <p:sldId id="274" r:id="rId3"/>
    <p:sldId id="275" r:id="rId4"/>
    <p:sldId id="278" r:id="rId5"/>
    <p:sldId id="270" r:id="rId6"/>
    <p:sldId id="269" r:id="rId7"/>
    <p:sldId id="272" r:id="rId8"/>
    <p:sldId id="271" r:id="rId9"/>
    <p:sldId id="263"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108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7"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6544C2-A997-4C63-900C-F35D8DF39A0D}" type="doc">
      <dgm:prSet loTypeId="urn:microsoft.com/office/officeart/2009/layout/CircleArrowProcess" loCatId="cycle" qsTypeId="urn:microsoft.com/office/officeart/2005/8/quickstyle/simple1" qsCatId="simple" csTypeId="urn:microsoft.com/office/officeart/2005/8/colors/colorful1" csCatId="colorful" phldr="1"/>
      <dgm:spPr/>
      <dgm:t>
        <a:bodyPr/>
        <a:lstStyle/>
        <a:p>
          <a:endParaRPr lang="en-US"/>
        </a:p>
      </dgm:t>
    </dgm:pt>
    <dgm:pt modelId="{1BA2C3A4-BAF8-4EC8-8785-1B4DB5E17C66}">
      <dgm:prSet phldrT="[Text]" custT="1"/>
      <dgm:spPr/>
      <dgm:t>
        <a:bodyPr/>
        <a:lstStyle/>
        <a:p>
          <a:r>
            <a:rPr lang="en-US" sz="2000"/>
            <a:t>Policy Team </a:t>
          </a:r>
        </a:p>
      </dgm:t>
    </dgm:pt>
    <dgm:pt modelId="{AC356D29-1C53-493D-90AB-29693CA7F802}" type="parTrans" cxnId="{E4F7395A-0158-4DC5-89B9-FA3F448B667D}">
      <dgm:prSet/>
      <dgm:spPr/>
      <dgm:t>
        <a:bodyPr/>
        <a:lstStyle/>
        <a:p>
          <a:endParaRPr lang="en-US"/>
        </a:p>
      </dgm:t>
    </dgm:pt>
    <dgm:pt modelId="{8E0501E7-9EDD-4366-BCCC-CD97EE5608AB}" type="sibTrans" cxnId="{E4F7395A-0158-4DC5-89B9-FA3F448B667D}">
      <dgm:prSet/>
      <dgm:spPr/>
      <dgm:t>
        <a:bodyPr/>
        <a:lstStyle/>
        <a:p>
          <a:endParaRPr lang="en-US"/>
        </a:p>
      </dgm:t>
    </dgm:pt>
    <dgm:pt modelId="{B3855B72-5549-46D3-806E-F23120A5DF0D}">
      <dgm:prSet phldrT="[Text]" custT="1"/>
      <dgm:spPr/>
      <dgm:t>
        <a:bodyPr/>
        <a:lstStyle/>
        <a:p>
          <a:r>
            <a:rPr lang="en-US" sz="2000"/>
            <a:t>Management Team</a:t>
          </a:r>
        </a:p>
      </dgm:t>
    </dgm:pt>
    <dgm:pt modelId="{755BDE46-E6CC-4EC8-9945-2D87A725F4F3}" type="parTrans" cxnId="{D6F6A7C9-C215-449C-8A59-9F142FE6BE32}">
      <dgm:prSet/>
      <dgm:spPr/>
      <dgm:t>
        <a:bodyPr/>
        <a:lstStyle/>
        <a:p>
          <a:endParaRPr lang="en-US"/>
        </a:p>
      </dgm:t>
    </dgm:pt>
    <dgm:pt modelId="{F6BBE6D9-6294-418A-B76C-F55AE69FCC41}" type="sibTrans" cxnId="{D6F6A7C9-C215-449C-8A59-9F142FE6BE32}">
      <dgm:prSet/>
      <dgm:spPr/>
      <dgm:t>
        <a:bodyPr/>
        <a:lstStyle/>
        <a:p>
          <a:endParaRPr lang="en-US"/>
        </a:p>
      </dgm:t>
    </dgm:pt>
    <dgm:pt modelId="{312CD881-9CE9-4353-9B2D-1BE4D1C1DF35}">
      <dgm:prSet phldrT="[Text]" custT="1"/>
      <dgm:spPr/>
      <dgm:t>
        <a:bodyPr/>
        <a:lstStyle/>
        <a:p>
          <a:r>
            <a:rPr lang="en-US" sz="2000"/>
            <a:t>Supervisors </a:t>
          </a:r>
        </a:p>
      </dgm:t>
    </dgm:pt>
    <dgm:pt modelId="{3CD102D6-E826-4228-A45C-E9E1606ABDE3}" type="parTrans" cxnId="{A42A6031-FB6B-4326-8295-11A339A91C58}">
      <dgm:prSet/>
      <dgm:spPr/>
      <dgm:t>
        <a:bodyPr/>
        <a:lstStyle/>
        <a:p>
          <a:endParaRPr lang="en-US"/>
        </a:p>
      </dgm:t>
    </dgm:pt>
    <dgm:pt modelId="{16CE2895-E865-44AB-8529-D478A83AFDA5}" type="sibTrans" cxnId="{A42A6031-FB6B-4326-8295-11A339A91C58}">
      <dgm:prSet/>
      <dgm:spPr/>
      <dgm:t>
        <a:bodyPr/>
        <a:lstStyle/>
        <a:p>
          <a:endParaRPr lang="en-US"/>
        </a:p>
      </dgm:t>
    </dgm:pt>
    <dgm:pt modelId="{9FB3D947-28E4-4585-A034-1AC1A2F89CC6}">
      <dgm:prSet custT="1"/>
      <dgm:spPr/>
      <dgm:t>
        <a:bodyPr/>
        <a:lstStyle/>
        <a:p>
          <a:r>
            <a:rPr lang="en-US" sz="2000"/>
            <a:t>Family Resource Collaborative</a:t>
          </a:r>
        </a:p>
      </dgm:t>
    </dgm:pt>
    <dgm:pt modelId="{4ED7DF62-73CE-416D-B79D-10096C002AB9}" type="parTrans" cxnId="{8923F415-3F8A-4FA6-93AC-AB68F87553CF}">
      <dgm:prSet/>
      <dgm:spPr/>
      <dgm:t>
        <a:bodyPr/>
        <a:lstStyle/>
        <a:p>
          <a:endParaRPr lang="en-US"/>
        </a:p>
      </dgm:t>
    </dgm:pt>
    <dgm:pt modelId="{D40607EA-8507-4D3B-9BF4-D9970AA681C5}" type="sibTrans" cxnId="{8923F415-3F8A-4FA6-93AC-AB68F87553CF}">
      <dgm:prSet/>
      <dgm:spPr/>
      <dgm:t>
        <a:bodyPr/>
        <a:lstStyle/>
        <a:p>
          <a:endParaRPr lang="en-US"/>
        </a:p>
      </dgm:t>
    </dgm:pt>
    <dgm:pt modelId="{250A9321-19E0-48B3-BD11-A88149BD990D}" type="pres">
      <dgm:prSet presAssocID="{C86544C2-A997-4C63-900C-F35D8DF39A0D}" presName="Name0" presStyleCnt="0">
        <dgm:presLayoutVars>
          <dgm:chMax val="7"/>
          <dgm:chPref val="7"/>
          <dgm:dir/>
          <dgm:animLvl val="lvl"/>
        </dgm:presLayoutVars>
      </dgm:prSet>
      <dgm:spPr/>
      <dgm:t>
        <a:bodyPr/>
        <a:lstStyle/>
        <a:p>
          <a:endParaRPr lang="en-US"/>
        </a:p>
      </dgm:t>
    </dgm:pt>
    <dgm:pt modelId="{3D5EF195-1A54-4F96-85EE-D0210166D380}" type="pres">
      <dgm:prSet presAssocID="{1BA2C3A4-BAF8-4EC8-8785-1B4DB5E17C66}" presName="Accent1" presStyleCnt="0"/>
      <dgm:spPr/>
    </dgm:pt>
    <dgm:pt modelId="{8B5E5FFA-8536-4DCD-A55E-9639FD725535}" type="pres">
      <dgm:prSet presAssocID="{1BA2C3A4-BAF8-4EC8-8785-1B4DB5E17C66}" presName="Accent" presStyleLbl="node1" presStyleIdx="0" presStyleCnt="4"/>
      <dgm:spPr/>
    </dgm:pt>
    <dgm:pt modelId="{1424AA03-508A-4089-BF37-9F6C7504BB84}" type="pres">
      <dgm:prSet presAssocID="{1BA2C3A4-BAF8-4EC8-8785-1B4DB5E17C66}" presName="Parent1" presStyleLbl="revTx" presStyleIdx="0" presStyleCnt="4">
        <dgm:presLayoutVars>
          <dgm:chMax val="1"/>
          <dgm:chPref val="1"/>
          <dgm:bulletEnabled val="1"/>
        </dgm:presLayoutVars>
      </dgm:prSet>
      <dgm:spPr/>
      <dgm:t>
        <a:bodyPr/>
        <a:lstStyle/>
        <a:p>
          <a:endParaRPr lang="en-US"/>
        </a:p>
      </dgm:t>
    </dgm:pt>
    <dgm:pt modelId="{CD0A5DD2-2800-411F-BD64-C3F8B227F6AB}" type="pres">
      <dgm:prSet presAssocID="{B3855B72-5549-46D3-806E-F23120A5DF0D}" presName="Accent2" presStyleCnt="0"/>
      <dgm:spPr/>
    </dgm:pt>
    <dgm:pt modelId="{CBE91C99-113D-4423-981F-4313CD1F53A2}" type="pres">
      <dgm:prSet presAssocID="{B3855B72-5549-46D3-806E-F23120A5DF0D}" presName="Accent" presStyleLbl="node1" presStyleIdx="1" presStyleCnt="4"/>
      <dgm:spPr>
        <a:solidFill>
          <a:srgbClr val="FFC000"/>
        </a:solidFill>
      </dgm:spPr>
    </dgm:pt>
    <dgm:pt modelId="{30DA4489-7D3B-481C-9265-859A10065C83}" type="pres">
      <dgm:prSet presAssocID="{B3855B72-5549-46D3-806E-F23120A5DF0D}" presName="Parent2" presStyleLbl="revTx" presStyleIdx="1" presStyleCnt="4" custScaleX="118798">
        <dgm:presLayoutVars>
          <dgm:chMax val="1"/>
          <dgm:chPref val="1"/>
          <dgm:bulletEnabled val="1"/>
        </dgm:presLayoutVars>
      </dgm:prSet>
      <dgm:spPr/>
      <dgm:t>
        <a:bodyPr/>
        <a:lstStyle/>
        <a:p>
          <a:endParaRPr lang="en-US"/>
        </a:p>
      </dgm:t>
    </dgm:pt>
    <dgm:pt modelId="{6A353B61-3885-41ED-ABD5-56D9E2858946}" type="pres">
      <dgm:prSet presAssocID="{312CD881-9CE9-4353-9B2D-1BE4D1C1DF35}" presName="Accent3" presStyleCnt="0"/>
      <dgm:spPr/>
    </dgm:pt>
    <dgm:pt modelId="{51A550D5-0353-4DC5-B873-2273D92E387F}" type="pres">
      <dgm:prSet presAssocID="{312CD881-9CE9-4353-9B2D-1BE4D1C1DF35}" presName="Accent" presStyleLbl="node1" presStyleIdx="2" presStyleCnt="4"/>
      <dgm:spPr>
        <a:solidFill>
          <a:srgbClr val="92D050"/>
        </a:solidFill>
      </dgm:spPr>
    </dgm:pt>
    <dgm:pt modelId="{43812F5D-29E4-4DF3-8B14-D02A993C448F}" type="pres">
      <dgm:prSet presAssocID="{312CD881-9CE9-4353-9B2D-1BE4D1C1DF35}" presName="Parent3" presStyleLbl="revTx" presStyleIdx="2" presStyleCnt="4">
        <dgm:presLayoutVars>
          <dgm:chMax val="1"/>
          <dgm:chPref val="1"/>
          <dgm:bulletEnabled val="1"/>
        </dgm:presLayoutVars>
      </dgm:prSet>
      <dgm:spPr/>
      <dgm:t>
        <a:bodyPr/>
        <a:lstStyle/>
        <a:p>
          <a:endParaRPr lang="en-US"/>
        </a:p>
      </dgm:t>
    </dgm:pt>
    <dgm:pt modelId="{F18C9021-4B12-468E-A393-2BF54FCAA71D}" type="pres">
      <dgm:prSet presAssocID="{9FB3D947-28E4-4585-A034-1AC1A2F89CC6}" presName="Accent4" presStyleCnt="0"/>
      <dgm:spPr/>
    </dgm:pt>
    <dgm:pt modelId="{1984EBBB-882C-494E-B7C0-B3B4ADB237C4}" type="pres">
      <dgm:prSet presAssocID="{9FB3D947-28E4-4585-A034-1AC1A2F89CC6}" presName="Accent" presStyleLbl="node1" presStyleIdx="3" presStyleCnt="4"/>
      <dgm:spPr>
        <a:solidFill>
          <a:srgbClr val="7030A0"/>
        </a:solidFill>
      </dgm:spPr>
    </dgm:pt>
    <dgm:pt modelId="{6320468D-3F64-4CF3-B847-BD50EBEC507C}" type="pres">
      <dgm:prSet presAssocID="{9FB3D947-28E4-4585-A034-1AC1A2F89CC6}" presName="Parent4" presStyleLbl="revTx" presStyleIdx="3" presStyleCnt="4">
        <dgm:presLayoutVars>
          <dgm:chMax val="1"/>
          <dgm:chPref val="1"/>
          <dgm:bulletEnabled val="1"/>
        </dgm:presLayoutVars>
      </dgm:prSet>
      <dgm:spPr/>
      <dgm:t>
        <a:bodyPr/>
        <a:lstStyle/>
        <a:p>
          <a:endParaRPr lang="en-US"/>
        </a:p>
      </dgm:t>
    </dgm:pt>
  </dgm:ptLst>
  <dgm:cxnLst>
    <dgm:cxn modelId="{E4F7395A-0158-4DC5-89B9-FA3F448B667D}" srcId="{C86544C2-A997-4C63-900C-F35D8DF39A0D}" destId="{1BA2C3A4-BAF8-4EC8-8785-1B4DB5E17C66}" srcOrd="0" destOrd="0" parTransId="{AC356D29-1C53-493D-90AB-29693CA7F802}" sibTransId="{8E0501E7-9EDD-4366-BCCC-CD97EE5608AB}"/>
    <dgm:cxn modelId="{8654A651-05A6-4CD5-9686-CF691E2A17CD}" type="presOf" srcId="{C86544C2-A997-4C63-900C-F35D8DF39A0D}" destId="{250A9321-19E0-48B3-BD11-A88149BD990D}" srcOrd="0" destOrd="0" presId="urn:microsoft.com/office/officeart/2009/layout/CircleArrowProcess"/>
    <dgm:cxn modelId="{A42A6031-FB6B-4326-8295-11A339A91C58}" srcId="{C86544C2-A997-4C63-900C-F35D8DF39A0D}" destId="{312CD881-9CE9-4353-9B2D-1BE4D1C1DF35}" srcOrd="2" destOrd="0" parTransId="{3CD102D6-E826-4228-A45C-E9E1606ABDE3}" sibTransId="{16CE2895-E865-44AB-8529-D478A83AFDA5}"/>
    <dgm:cxn modelId="{D9C52511-3DA2-44D9-AB60-CAEAC36009D3}" type="presOf" srcId="{1BA2C3A4-BAF8-4EC8-8785-1B4DB5E17C66}" destId="{1424AA03-508A-4089-BF37-9F6C7504BB84}" srcOrd="0" destOrd="0" presId="urn:microsoft.com/office/officeart/2009/layout/CircleArrowProcess"/>
    <dgm:cxn modelId="{B3310A58-7ECA-481B-B8D9-8FEDF589B53D}" type="presOf" srcId="{9FB3D947-28E4-4585-A034-1AC1A2F89CC6}" destId="{6320468D-3F64-4CF3-B847-BD50EBEC507C}" srcOrd="0" destOrd="0" presId="urn:microsoft.com/office/officeart/2009/layout/CircleArrowProcess"/>
    <dgm:cxn modelId="{10728AC8-4F33-48F8-8EB0-B62C860F8A9E}" type="presOf" srcId="{312CD881-9CE9-4353-9B2D-1BE4D1C1DF35}" destId="{43812F5D-29E4-4DF3-8B14-D02A993C448F}" srcOrd="0" destOrd="0" presId="urn:microsoft.com/office/officeart/2009/layout/CircleArrowProcess"/>
    <dgm:cxn modelId="{BACD85C5-F911-4682-B235-1ACA9EF03B36}" type="presOf" srcId="{B3855B72-5549-46D3-806E-F23120A5DF0D}" destId="{30DA4489-7D3B-481C-9265-859A10065C83}" srcOrd="0" destOrd="0" presId="urn:microsoft.com/office/officeart/2009/layout/CircleArrowProcess"/>
    <dgm:cxn modelId="{8923F415-3F8A-4FA6-93AC-AB68F87553CF}" srcId="{C86544C2-A997-4C63-900C-F35D8DF39A0D}" destId="{9FB3D947-28E4-4585-A034-1AC1A2F89CC6}" srcOrd="3" destOrd="0" parTransId="{4ED7DF62-73CE-416D-B79D-10096C002AB9}" sibTransId="{D40607EA-8507-4D3B-9BF4-D9970AA681C5}"/>
    <dgm:cxn modelId="{D6F6A7C9-C215-449C-8A59-9F142FE6BE32}" srcId="{C86544C2-A997-4C63-900C-F35D8DF39A0D}" destId="{B3855B72-5549-46D3-806E-F23120A5DF0D}" srcOrd="1" destOrd="0" parTransId="{755BDE46-E6CC-4EC8-9945-2D87A725F4F3}" sibTransId="{F6BBE6D9-6294-418A-B76C-F55AE69FCC41}"/>
    <dgm:cxn modelId="{35D9A34A-9CB3-4D2A-85E0-7FD712ACAF97}" type="presParOf" srcId="{250A9321-19E0-48B3-BD11-A88149BD990D}" destId="{3D5EF195-1A54-4F96-85EE-D0210166D380}" srcOrd="0" destOrd="0" presId="urn:microsoft.com/office/officeart/2009/layout/CircleArrowProcess"/>
    <dgm:cxn modelId="{8AFD432C-1ACF-4A80-BE68-9CEE217B599D}" type="presParOf" srcId="{3D5EF195-1A54-4F96-85EE-D0210166D380}" destId="{8B5E5FFA-8536-4DCD-A55E-9639FD725535}" srcOrd="0" destOrd="0" presId="urn:microsoft.com/office/officeart/2009/layout/CircleArrowProcess"/>
    <dgm:cxn modelId="{142FEAA7-C1B7-4FDA-A62E-C836B1B42EE0}" type="presParOf" srcId="{250A9321-19E0-48B3-BD11-A88149BD990D}" destId="{1424AA03-508A-4089-BF37-9F6C7504BB84}" srcOrd="1" destOrd="0" presId="urn:microsoft.com/office/officeart/2009/layout/CircleArrowProcess"/>
    <dgm:cxn modelId="{55200710-2B91-4B96-8095-03332F581634}" type="presParOf" srcId="{250A9321-19E0-48B3-BD11-A88149BD990D}" destId="{CD0A5DD2-2800-411F-BD64-C3F8B227F6AB}" srcOrd="2" destOrd="0" presId="urn:microsoft.com/office/officeart/2009/layout/CircleArrowProcess"/>
    <dgm:cxn modelId="{A92CEFDE-5886-4DCD-A0E9-0619A05B18AF}" type="presParOf" srcId="{CD0A5DD2-2800-411F-BD64-C3F8B227F6AB}" destId="{CBE91C99-113D-4423-981F-4313CD1F53A2}" srcOrd="0" destOrd="0" presId="urn:microsoft.com/office/officeart/2009/layout/CircleArrowProcess"/>
    <dgm:cxn modelId="{5ABC7036-4E92-4BD8-99E0-D173B67FC60C}" type="presParOf" srcId="{250A9321-19E0-48B3-BD11-A88149BD990D}" destId="{30DA4489-7D3B-481C-9265-859A10065C83}" srcOrd="3" destOrd="0" presId="urn:microsoft.com/office/officeart/2009/layout/CircleArrowProcess"/>
    <dgm:cxn modelId="{A2DDAC5F-2AA3-4E11-8F51-052E207F3E11}" type="presParOf" srcId="{250A9321-19E0-48B3-BD11-A88149BD990D}" destId="{6A353B61-3885-41ED-ABD5-56D9E2858946}" srcOrd="4" destOrd="0" presId="urn:microsoft.com/office/officeart/2009/layout/CircleArrowProcess"/>
    <dgm:cxn modelId="{07A85299-EE52-497A-836F-628A4E50E82B}" type="presParOf" srcId="{6A353B61-3885-41ED-ABD5-56D9E2858946}" destId="{51A550D5-0353-4DC5-B873-2273D92E387F}" srcOrd="0" destOrd="0" presId="urn:microsoft.com/office/officeart/2009/layout/CircleArrowProcess"/>
    <dgm:cxn modelId="{219F5ED9-1CC1-4C9D-858F-7EC5989B1164}" type="presParOf" srcId="{250A9321-19E0-48B3-BD11-A88149BD990D}" destId="{43812F5D-29E4-4DF3-8B14-D02A993C448F}" srcOrd="5" destOrd="0" presId="urn:microsoft.com/office/officeart/2009/layout/CircleArrowProcess"/>
    <dgm:cxn modelId="{A14172E3-B2B7-46C9-BB65-0DD1605742ED}" type="presParOf" srcId="{250A9321-19E0-48B3-BD11-A88149BD990D}" destId="{F18C9021-4B12-468E-A393-2BF54FCAA71D}" srcOrd="6" destOrd="0" presId="urn:microsoft.com/office/officeart/2009/layout/CircleArrowProcess"/>
    <dgm:cxn modelId="{8A824CC4-6E50-4077-9142-88FC4A32B840}" type="presParOf" srcId="{F18C9021-4B12-468E-A393-2BF54FCAA71D}" destId="{1984EBBB-882C-494E-B7C0-B3B4ADB237C4}" srcOrd="0" destOrd="0" presId="urn:microsoft.com/office/officeart/2009/layout/CircleArrowProcess"/>
    <dgm:cxn modelId="{326F6D23-7583-4925-831C-D7E77C5E95F5}" type="presParOf" srcId="{250A9321-19E0-48B3-BD11-A88149BD990D}" destId="{6320468D-3F64-4CF3-B847-BD50EBEC507C}" srcOrd="7"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AE30C9-401F-4E9E-9847-CF7B716CEB0E}" type="doc">
      <dgm:prSet loTypeId="urn:microsoft.com/office/officeart/2008/layout/AlternatingHexagons" loCatId="list" qsTypeId="urn:microsoft.com/office/officeart/2005/8/quickstyle/simple1" qsCatId="simple" csTypeId="urn:microsoft.com/office/officeart/2005/8/colors/colorful1" csCatId="colorful" phldr="1"/>
      <dgm:spPr/>
      <dgm:t>
        <a:bodyPr/>
        <a:lstStyle/>
        <a:p>
          <a:endParaRPr lang="en-US"/>
        </a:p>
      </dgm:t>
    </dgm:pt>
    <dgm:pt modelId="{DAFE582E-C5D8-476A-8FC3-AD21C76AC113}">
      <dgm:prSet phldrT="[Text]" custT="1"/>
      <dgm:spPr/>
      <dgm:t>
        <a:bodyPr/>
        <a:lstStyle/>
        <a:p>
          <a:r>
            <a:rPr lang="en-US" sz="1800"/>
            <a:t>Integrated Teams</a:t>
          </a:r>
        </a:p>
      </dgm:t>
    </dgm:pt>
    <dgm:pt modelId="{7F9D43D7-795C-47A2-AF94-D5FBB156EEA0}" type="parTrans" cxnId="{E6929816-652A-481F-9F1E-BE01E597B884}">
      <dgm:prSet/>
      <dgm:spPr/>
      <dgm:t>
        <a:bodyPr/>
        <a:lstStyle/>
        <a:p>
          <a:endParaRPr lang="en-US"/>
        </a:p>
      </dgm:t>
    </dgm:pt>
    <dgm:pt modelId="{BAE823EB-7CC4-4737-A57F-C2A39E03C166}" type="sibTrans" cxnId="{E6929816-652A-481F-9F1E-BE01E597B884}">
      <dgm:prSet custT="1"/>
      <dgm:spPr/>
      <dgm:t>
        <a:bodyPr/>
        <a:lstStyle/>
        <a:p>
          <a:r>
            <a:rPr lang="en-US" sz="1800"/>
            <a:t>Wraparound </a:t>
          </a:r>
        </a:p>
      </dgm:t>
    </dgm:pt>
    <dgm:pt modelId="{898BACD0-DB2E-4249-B81D-5430467E4171}">
      <dgm:prSet phldrT="[Text]" custT="1"/>
      <dgm:spPr/>
      <dgm:t>
        <a:bodyPr/>
        <a:lstStyle/>
        <a:p>
          <a:r>
            <a:rPr lang="en-US" sz="1800"/>
            <a:t>Truancy Prevention</a:t>
          </a:r>
        </a:p>
      </dgm:t>
    </dgm:pt>
    <dgm:pt modelId="{231C4B7F-F455-45D7-ADCF-5AFD3EA6E88E}" type="parTrans" cxnId="{A100EAEA-2A89-49C8-A8FF-80C35DBF981F}">
      <dgm:prSet/>
      <dgm:spPr/>
      <dgm:t>
        <a:bodyPr/>
        <a:lstStyle/>
        <a:p>
          <a:endParaRPr lang="en-US"/>
        </a:p>
      </dgm:t>
    </dgm:pt>
    <dgm:pt modelId="{D9BB1107-9D2D-46F3-815E-7FE6353890CF}" type="sibTrans" cxnId="{A100EAEA-2A89-49C8-A8FF-80C35DBF981F}">
      <dgm:prSet custT="1"/>
      <dgm:spPr/>
      <dgm:t>
        <a:bodyPr/>
        <a:lstStyle/>
        <a:p>
          <a:r>
            <a:rPr lang="en-US" sz="1800"/>
            <a:t>Foster Youth Services</a:t>
          </a:r>
        </a:p>
      </dgm:t>
    </dgm:pt>
    <dgm:pt modelId="{E26DCA34-91F8-41AA-8C11-9BCD00DB772E}">
      <dgm:prSet custT="1"/>
      <dgm:spPr/>
      <dgm:t>
        <a:bodyPr/>
        <a:lstStyle/>
        <a:p>
          <a:r>
            <a:rPr lang="en-US" sz="1800"/>
            <a:t>Crisis Resolution Center </a:t>
          </a:r>
        </a:p>
      </dgm:t>
    </dgm:pt>
    <dgm:pt modelId="{AD6AE839-94C5-4DE4-A4CD-C62392C2914B}" type="parTrans" cxnId="{88170F6A-205E-426E-8CFD-0947B9952496}">
      <dgm:prSet/>
      <dgm:spPr/>
      <dgm:t>
        <a:bodyPr/>
        <a:lstStyle/>
        <a:p>
          <a:endParaRPr lang="en-US"/>
        </a:p>
      </dgm:t>
    </dgm:pt>
    <dgm:pt modelId="{DC5A54EA-537A-4246-90A4-E7C0B1716D60}" type="sibTrans" cxnId="{88170F6A-205E-426E-8CFD-0947B9952496}">
      <dgm:prSet/>
      <dgm:spPr>
        <a:noFill/>
        <a:ln>
          <a:noFill/>
        </a:ln>
      </dgm:spPr>
      <dgm:t>
        <a:bodyPr/>
        <a:lstStyle/>
        <a:p>
          <a:endParaRPr lang="en-US"/>
        </a:p>
      </dgm:t>
    </dgm:pt>
    <dgm:pt modelId="{ADC54B6C-F553-4A22-A5BA-0908DDDF48B2}" type="pres">
      <dgm:prSet presAssocID="{3DAE30C9-401F-4E9E-9847-CF7B716CEB0E}" presName="Name0" presStyleCnt="0">
        <dgm:presLayoutVars>
          <dgm:chMax/>
          <dgm:chPref/>
          <dgm:dir/>
          <dgm:animLvl val="lvl"/>
        </dgm:presLayoutVars>
      </dgm:prSet>
      <dgm:spPr/>
      <dgm:t>
        <a:bodyPr/>
        <a:lstStyle/>
        <a:p>
          <a:endParaRPr lang="en-US"/>
        </a:p>
      </dgm:t>
    </dgm:pt>
    <dgm:pt modelId="{40A8BE05-339F-430B-9CE9-16C41BBA5BA9}" type="pres">
      <dgm:prSet presAssocID="{DAFE582E-C5D8-476A-8FC3-AD21C76AC113}" presName="composite" presStyleCnt="0"/>
      <dgm:spPr/>
    </dgm:pt>
    <dgm:pt modelId="{1000054C-DB90-474B-A449-2A1E8E91B831}" type="pres">
      <dgm:prSet presAssocID="{DAFE582E-C5D8-476A-8FC3-AD21C76AC113}" presName="Parent1" presStyleLbl="node1" presStyleIdx="0" presStyleCnt="6" custScaleX="172437" custScaleY="148195" custLinFactNeighborX="-60775" custLinFactNeighborY="-86953">
        <dgm:presLayoutVars>
          <dgm:chMax val="1"/>
          <dgm:chPref val="1"/>
          <dgm:bulletEnabled val="1"/>
        </dgm:presLayoutVars>
      </dgm:prSet>
      <dgm:spPr/>
      <dgm:t>
        <a:bodyPr/>
        <a:lstStyle/>
        <a:p>
          <a:endParaRPr lang="en-US"/>
        </a:p>
      </dgm:t>
    </dgm:pt>
    <dgm:pt modelId="{716214C7-8578-4574-AE25-BBA68C512A46}" type="pres">
      <dgm:prSet presAssocID="{DAFE582E-C5D8-476A-8FC3-AD21C76AC113}" presName="Childtext1" presStyleLbl="revTx" presStyleIdx="0" presStyleCnt="3">
        <dgm:presLayoutVars>
          <dgm:chMax val="0"/>
          <dgm:chPref val="0"/>
          <dgm:bulletEnabled val="1"/>
        </dgm:presLayoutVars>
      </dgm:prSet>
      <dgm:spPr/>
    </dgm:pt>
    <dgm:pt modelId="{9A8EBF7F-A3D3-45F0-890D-7C80E680310A}" type="pres">
      <dgm:prSet presAssocID="{DAFE582E-C5D8-476A-8FC3-AD21C76AC113}" presName="BalanceSpacing" presStyleCnt="0"/>
      <dgm:spPr/>
    </dgm:pt>
    <dgm:pt modelId="{2C454A54-F132-4889-8F38-29BB1B4B3663}" type="pres">
      <dgm:prSet presAssocID="{DAFE582E-C5D8-476A-8FC3-AD21C76AC113}" presName="BalanceSpacing1" presStyleCnt="0"/>
      <dgm:spPr/>
    </dgm:pt>
    <dgm:pt modelId="{67BB5717-3167-4FDF-8810-A35F2B432D97}" type="pres">
      <dgm:prSet presAssocID="{BAE823EB-7CC4-4737-A57F-C2A39E03C166}" presName="Accent1Text" presStyleLbl="node1" presStyleIdx="1" presStyleCnt="6" custScaleX="190053" custScaleY="147575" custLinFactX="57780" custLinFactNeighborX="100000" custLinFactNeighborY="22290"/>
      <dgm:spPr/>
      <dgm:t>
        <a:bodyPr/>
        <a:lstStyle/>
        <a:p>
          <a:endParaRPr lang="en-US"/>
        </a:p>
      </dgm:t>
    </dgm:pt>
    <dgm:pt modelId="{BC4EF200-748A-4831-8F1C-B6705EB0DDAE}" type="pres">
      <dgm:prSet presAssocID="{BAE823EB-7CC4-4737-A57F-C2A39E03C166}" presName="spaceBetweenRectangles" presStyleCnt="0"/>
      <dgm:spPr/>
    </dgm:pt>
    <dgm:pt modelId="{5120DE56-DC62-490A-B8D7-3569D18746D7}" type="pres">
      <dgm:prSet presAssocID="{898BACD0-DB2E-4249-B81D-5430467E4171}" presName="composite" presStyleCnt="0"/>
      <dgm:spPr/>
    </dgm:pt>
    <dgm:pt modelId="{23B0492B-A1E7-481E-B6B5-1420D71D1A68}" type="pres">
      <dgm:prSet presAssocID="{898BACD0-DB2E-4249-B81D-5430467E4171}" presName="Parent1" presStyleLbl="node1" presStyleIdx="2" presStyleCnt="6" custScaleX="181396" custScaleY="148195" custLinFactNeighborX="-16915" custLinFactNeighborY="-6794">
        <dgm:presLayoutVars>
          <dgm:chMax val="1"/>
          <dgm:chPref val="1"/>
          <dgm:bulletEnabled val="1"/>
        </dgm:presLayoutVars>
      </dgm:prSet>
      <dgm:spPr/>
      <dgm:t>
        <a:bodyPr/>
        <a:lstStyle/>
        <a:p>
          <a:endParaRPr lang="en-US"/>
        </a:p>
      </dgm:t>
    </dgm:pt>
    <dgm:pt modelId="{0005AF99-2690-4958-9EBD-24FD4554D499}" type="pres">
      <dgm:prSet presAssocID="{898BACD0-DB2E-4249-B81D-5430467E4171}" presName="Childtext1" presStyleLbl="revTx" presStyleIdx="1" presStyleCnt="3">
        <dgm:presLayoutVars>
          <dgm:chMax val="0"/>
          <dgm:chPref val="0"/>
          <dgm:bulletEnabled val="1"/>
        </dgm:presLayoutVars>
      </dgm:prSet>
      <dgm:spPr/>
    </dgm:pt>
    <dgm:pt modelId="{4CD898F4-AB91-48F5-A7D8-8CFC1ED6EE1C}" type="pres">
      <dgm:prSet presAssocID="{898BACD0-DB2E-4249-B81D-5430467E4171}" presName="BalanceSpacing" presStyleCnt="0"/>
      <dgm:spPr/>
    </dgm:pt>
    <dgm:pt modelId="{D11E0AB8-6D9B-4F55-9CC9-4A66E54C7468}" type="pres">
      <dgm:prSet presAssocID="{898BACD0-DB2E-4249-B81D-5430467E4171}" presName="BalanceSpacing1" presStyleCnt="0"/>
      <dgm:spPr/>
    </dgm:pt>
    <dgm:pt modelId="{8982059E-087A-45A8-BB2A-74CEB3EFE3C8}" type="pres">
      <dgm:prSet presAssocID="{D9BB1107-9D2D-46F3-815E-7FE6353890CF}" presName="Accent1Text" presStyleLbl="node1" presStyleIdx="3" presStyleCnt="6" custScaleX="190053" custScaleY="147575" custLinFactX="-17419" custLinFactY="100000" custLinFactNeighborX="-100000" custLinFactNeighborY="104588"/>
      <dgm:spPr/>
      <dgm:t>
        <a:bodyPr/>
        <a:lstStyle/>
        <a:p>
          <a:endParaRPr lang="en-US"/>
        </a:p>
      </dgm:t>
    </dgm:pt>
    <dgm:pt modelId="{BD7058E4-E226-40A5-992F-3AA2B2E0E991}" type="pres">
      <dgm:prSet presAssocID="{D9BB1107-9D2D-46F3-815E-7FE6353890CF}" presName="spaceBetweenRectangles" presStyleCnt="0"/>
      <dgm:spPr/>
    </dgm:pt>
    <dgm:pt modelId="{A98CBA18-1CCF-4E3A-88CF-F741169FE1C3}" type="pres">
      <dgm:prSet presAssocID="{E26DCA34-91F8-41AA-8C11-9BCD00DB772E}" presName="composite" presStyleCnt="0"/>
      <dgm:spPr/>
    </dgm:pt>
    <dgm:pt modelId="{222C3312-BC3D-4FB1-BA64-9149A1E48488}" type="pres">
      <dgm:prSet presAssocID="{E26DCA34-91F8-41AA-8C11-9BCD00DB772E}" presName="Parent1" presStyleLbl="node1" presStyleIdx="4" presStyleCnt="6" custScaleX="178004" custScaleY="148195" custLinFactNeighborX="54020" custLinFactNeighborY="-40071">
        <dgm:presLayoutVars>
          <dgm:chMax val="1"/>
          <dgm:chPref val="1"/>
          <dgm:bulletEnabled val="1"/>
        </dgm:presLayoutVars>
      </dgm:prSet>
      <dgm:spPr/>
      <dgm:t>
        <a:bodyPr/>
        <a:lstStyle/>
        <a:p>
          <a:endParaRPr lang="en-US"/>
        </a:p>
      </dgm:t>
    </dgm:pt>
    <dgm:pt modelId="{6121A008-F456-4DF6-9404-576FA34A818B}" type="pres">
      <dgm:prSet presAssocID="{E26DCA34-91F8-41AA-8C11-9BCD00DB772E}" presName="Childtext1" presStyleLbl="revTx" presStyleIdx="2" presStyleCnt="3">
        <dgm:presLayoutVars>
          <dgm:chMax val="0"/>
          <dgm:chPref val="0"/>
          <dgm:bulletEnabled val="1"/>
        </dgm:presLayoutVars>
      </dgm:prSet>
      <dgm:spPr/>
    </dgm:pt>
    <dgm:pt modelId="{E1CD4910-6811-4465-A5B0-960251D336BE}" type="pres">
      <dgm:prSet presAssocID="{E26DCA34-91F8-41AA-8C11-9BCD00DB772E}" presName="BalanceSpacing" presStyleCnt="0"/>
      <dgm:spPr/>
    </dgm:pt>
    <dgm:pt modelId="{79D48D34-9D17-475B-82DD-DF3A2F1C172F}" type="pres">
      <dgm:prSet presAssocID="{E26DCA34-91F8-41AA-8C11-9BCD00DB772E}" presName="BalanceSpacing1" presStyleCnt="0"/>
      <dgm:spPr/>
    </dgm:pt>
    <dgm:pt modelId="{85D056E2-4531-4869-A72D-A3485E3CEED1}" type="pres">
      <dgm:prSet presAssocID="{DC5A54EA-537A-4246-90A4-E7C0B1716D60}" presName="Accent1Text" presStyleLbl="node1" presStyleIdx="5" presStyleCnt="6" custScaleX="190053" custScaleY="147575" custLinFactX="69640" custLinFactY="58753" custLinFactNeighborX="100000" custLinFactNeighborY="100000"/>
      <dgm:spPr/>
      <dgm:t>
        <a:bodyPr/>
        <a:lstStyle/>
        <a:p>
          <a:endParaRPr lang="en-US"/>
        </a:p>
      </dgm:t>
    </dgm:pt>
  </dgm:ptLst>
  <dgm:cxnLst>
    <dgm:cxn modelId="{F584EFC0-CAD4-4F4A-9E90-323084D1E32A}" type="presOf" srcId="{E26DCA34-91F8-41AA-8C11-9BCD00DB772E}" destId="{222C3312-BC3D-4FB1-BA64-9149A1E48488}" srcOrd="0" destOrd="0" presId="urn:microsoft.com/office/officeart/2008/layout/AlternatingHexagons"/>
    <dgm:cxn modelId="{8A32FF28-CE0C-42FF-9833-E469D244B798}" type="presOf" srcId="{DC5A54EA-537A-4246-90A4-E7C0B1716D60}" destId="{85D056E2-4531-4869-A72D-A3485E3CEED1}" srcOrd="0" destOrd="0" presId="urn:microsoft.com/office/officeart/2008/layout/AlternatingHexagons"/>
    <dgm:cxn modelId="{E6929816-652A-481F-9F1E-BE01E597B884}" srcId="{3DAE30C9-401F-4E9E-9847-CF7B716CEB0E}" destId="{DAFE582E-C5D8-476A-8FC3-AD21C76AC113}" srcOrd="0" destOrd="0" parTransId="{7F9D43D7-795C-47A2-AF94-D5FBB156EEA0}" sibTransId="{BAE823EB-7CC4-4737-A57F-C2A39E03C166}"/>
    <dgm:cxn modelId="{A100EAEA-2A89-49C8-A8FF-80C35DBF981F}" srcId="{3DAE30C9-401F-4E9E-9847-CF7B716CEB0E}" destId="{898BACD0-DB2E-4249-B81D-5430467E4171}" srcOrd="1" destOrd="0" parTransId="{231C4B7F-F455-45D7-ADCF-5AFD3EA6E88E}" sibTransId="{D9BB1107-9D2D-46F3-815E-7FE6353890CF}"/>
    <dgm:cxn modelId="{88170F6A-205E-426E-8CFD-0947B9952496}" srcId="{3DAE30C9-401F-4E9E-9847-CF7B716CEB0E}" destId="{E26DCA34-91F8-41AA-8C11-9BCD00DB772E}" srcOrd="2" destOrd="0" parTransId="{AD6AE839-94C5-4DE4-A4CD-C62392C2914B}" sibTransId="{DC5A54EA-537A-4246-90A4-E7C0B1716D60}"/>
    <dgm:cxn modelId="{58913EBC-19A9-4939-B895-2B303A2CA96F}" type="presOf" srcId="{898BACD0-DB2E-4249-B81D-5430467E4171}" destId="{23B0492B-A1E7-481E-B6B5-1420D71D1A68}" srcOrd="0" destOrd="0" presId="urn:microsoft.com/office/officeart/2008/layout/AlternatingHexagons"/>
    <dgm:cxn modelId="{40E14523-21B4-4397-B750-60D69117D36F}" type="presOf" srcId="{D9BB1107-9D2D-46F3-815E-7FE6353890CF}" destId="{8982059E-087A-45A8-BB2A-74CEB3EFE3C8}" srcOrd="0" destOrd="0" presId="urn:microsoft.com/office/officeart/2008/layout/AlternatingHexagons"/>
    <dgm:cxn modelId="{D0486C75-77AB-41E8-8C78-E4509799E65C}" type="presOf" srcId="{DAFE582E-C5D8-476A-8FC3-AD21C76AC113}" destId="{1000054C-DB90-474B-A449-2A1E8E91B831}" srcOrd="0" destOrd="0" presId="urn:microsoft.com/office/officeart/2008/layout/AlternatingHexagons"/>
    <dgm:cxn modelId="{0F618E05-5732-4309-8376-43020A172662}" type="presOf" srcId="{3DAE30C9-401F-4E9E-9847-CF7B716CEB0E}" destId="{ADC54B6C-F553-4A22-A5BA-0908DDDF48B2}" srcOrd="0" destOrd="0" presId="urn:microsoft.com/office/officeart/2008/layout/AlternatingHexagons"/>
    <dgm:cxn modelId="{D876A5CD-F4F1-46D6-B481-A4D1BD260F9E}" type="presOf" srcId="{BAE823EB-7CC4-4737-A57F-C2A39E03C166}" destId="{67BB5717-3167-4FDF-8810-A35F2B432D97}" srcOrd="0" destOrd="0" presId="urn:microsoft.com/office/officeart/2008/layout/AlternatingHexagons"/>
    <dgm:cxn modelId="{FC3CC8D6-7DE4-4124-BA0E-5D42795EBA09}" type="presParOf" srcId="{ADC54B6C-F553-4A22-A5BA-0908DDDF48B2}" destId="{40A8BE05-339F-430B-9CE9-16C41BBA5BA9}" srcOrd="0" destOrd="0" presId="urn:microsoft.com/office/officeart/2008/layout/AlternatingHexagons"/>
    <dgm:cxn modelId="{067B2C7A-224C-4325-A5A7-04A3A7C9733D}" type="presParOf" srcId="{40A8BE05-339F-430B-9CE9-16C41BBA5BA9}" destId="{1000054C-DB90-474B-A449-2A1E8E91B831}" srcOrd="0" destOrd="0" presId="urn:microsoft.com/office/officeart/2008/layout/AlternatingHexagons"/>
    <dgm:cxn modelId="{8702F393-B150-4E89-AAFE-7779E3036128}" type="presParOf" srcId="{40A8BE05-339F-430B-9CE9-16C41BBA5BA9}" destId="{716214C7-8578-4574-AE25-BBA68C512A46}" srcOrd="1" destOrd="0" presId="urn:microsoft.com/office/officeart/2008/layout/AlternatingHexagons"/>
    <dgm:cxn modelId="{8336A0E8-7B5E-4921-BE4C-F4C4A4A8A281}" type="presParOf" srcId="{40A8BE05-339F-430B-9CE9-16C41BBA5BA9}" destId="{9A8EBF7F-A3D3-45F0-890D-7C80E680310A}" srcOrd="2" destOrd="0" presId="urn:microsoft.com/office/officeart/2008/layout/AlternatingHexagons"/>
    <dgm:cxn modelId="{E68F92C3-64F1-41AD-94FA-4F9C8F3003BD}" type="presParOf" srcId="{40A8BE05-339F-430B-9CE9-16C41BBA5BA9}" destId="{2C454A54-F132-4889-8F38-29BB1B4B3663}" srcOrd="3" destOrd="0" presId="urn:microsoft.com/office/officeart/2008/layout/AlternatingHexagons"/>
    <dgm:cxn modelId="{898B6601-EE59-41DE-887A-4948F2C35E84}" type="presParOf" srcId="{40A8BE05-339F-430B-9CE9-16C41BBA5BA9}" destId="{67BB5717-3167-4FDF-8810-A35F2B432D97}" srcOrd="4" destOrd="0" presId="urn:microsoft.com/office/officeart/2008/layout/AlternatingHexagons"/>
    <dgm:cxn modelId="{D57097B8-6CF7-46D9-B6DC-69F0A7AA90AF}" type="presParOf" srcId="{ADC54B6C-F553-4A22-A5BA-0908DDDF48B2}" destId="{BC4EF200-748A-4831-8F1C-B6705EB0DDAE}" srcOrd="1" destOrd="0" presId="urn:microsoft.com/office/officeart/2008/layout/AlternatingHexagons"/>
    <dgm:cxn modelId="{210EFD02-08B0-4EBC-B5CB-AFA48BF890E4}" type="presParOf" srcId="{ADC54B6C-F553-4A22-A5BA-0908DDDF48B2}" destId="{5120DE56-DC62-490A-B8D7-3569D18746D7}" srcOrd="2" destOrd="0" presId="urn:microsoft.com/office/officeart/2008/layout/AlternatingHexagons"/>
    <dgm:cxn modelId="{535E02DC-36E4-41C5-BB84-567AAE09EF26}" type="presParOf" srcId="{5120DE56-DC62-490A-B8D7-3569D18746D7}" destId="{23B0492B-A1E7-481E-B6B5-1420D71D1A68}" srcOrd="0" destOrd="0" presId="urn:microsoft.com/office/officeart/2008/layout/AlternatingHexagons"/>
    <dgm:cxn modelId="{30145AF0-B1B0-4487-9AE1-8F09172F3CA3}" type="presParOf" srcId="{5120DE56-DC62-490A-B8D7-3569D18746D7}" destId="{0005AF99-2690-4958-9EBD-24FD4554D499}" srcOrd="1" destOrd="0" presId="urn:microsoft.com/office/officeart/2008/layout/AlternatingHexagons"/>
    <dgm:cxn modelId="{9741959D-F734-4AAC-AABA-81595DFFCE81}" type="presParOf" srcId="{5120DE56-DC62-490A-B8D7-3569D18746D7}" destId="{4CD898F4-AB91-48F5-A7D8-8CFC1ED6EE1C}" srcOrd="2" destOrd="0" presId="urn:microsoft.com/office/officeart/2008/layout/AlternatingHexagons"/>
    <dgm:cxn modelId="{274DD360-67E4-4DF2-BCCE-2640BB46A73C}" type="presParOf" srcId="{5120DE56-DC62-490A-B8D7-3569D18746D7}" destId="{D11E0AB8-6D9B-4F55-9CC9-4A66E54C7468}" srcOrd="3" destOrd="0" presId="urn:microsoft.com/office/officeart/2008/layout/AlternatingHexagons"/>
    <dgm:cxn modelId="{B62B01F6-52FC-4180-A20A-2758BD8F3194}" type="presParOf" srcId="{5120DE56-DC62-490A-B8D7-3569D18746D7}" destId="{8982059E-087A-45A8-BB2A-74CEB3EFE3C8}" srcOrd="4" destOrd="0" presId="urn:microsoft.com/office/officeart/2008/layout/AlternatingHexagons"/>
    <dgm:cxn modelId="{B64EA356-9AFB-436F-8088-2A24682C8217}" type="presParOf" srcId="{ADC54B6C-F553-4A22-A5BA-0908DDDF48B2}" destId="{BD7058E4-E226-40A5-992F-3AA2B2E0E991}" srcOrd="3" destOrd="0" presId="urn:microsoft.com/office/officeart/2008/layout/AlternatingHexagons"/>
    <dgm:cxn modelId="{21989D46-B5FB-480D-B69C-E79884A75E74}" type="presParOf" srcId="{ADC54B6C-F553-4A22-A5BA-0908DDDF48B2}" destId="{A98CBA18-1CCF-4E3A-88CF-F741169FE1C3}" srcOrd="4" destOrd="0" presId="urn:microsoft.com/office/officeart/2008/layout/AlternatingHexagons"/>
    <dgm:cxn modelId="{497929F4-36B7-4A2C-89CB-1320A5A7D4BE}" type="presParOf" srcId="{A98CBA18-1CCF-4E3A-88CF-F741169FE1C3}" destId="{222C3312-BC3D-4FB1-BA64-9149A1E48488}" srcOrd="0" destOrd="0" presId="urn:microsoft.com/office/officeart/2008/layout/AlternatingHexagons"/>
    <dgm:cxn modelId="{F8CD63E9-501C-4F70-8E9D-07B7B366C760}" type="presParOf" srcId="{A98CBA18-1CCF-4E3A-88CF-F741169FE1C3}" destId="{6121A008-F456-4DF6-9404-576FA34A818B}" srcOrd="1" destOrd="0" presId="urn:microsoft.com/office/officeart/2008/layout/AlternatingHexagons"/>
    <dgm:cxn modelId="{FA83358D-6D54-4C46-863D-02557861A895}" type="presParOf" srcId="{A98CBA18-1CCF-4E3A-88CF-F741169FE1C3}" destId="{E1CD4910-6811-4465-A5B0-960251D336BE}" srcOrd="2" destOrd="0" presId="urn:microsoft.com/office/officeart/2008/layout/AlternatingHexagons"/>
    <dgm:cxn modelId="{E622E91E-2771-4934-A9AE-830FB069FE30}" type="presParOf" srcId="{A98CBA18-1CCF-4E3A-88CF-F741169FE1C3}" destId="{79D48D34-9D17-475B-82DD-DF3A2F1C172F}" srcOrd="3" destOrd="0" presId="urn:microsoft.com/office/officeart/2008/layout/AlternatingHexagons"/>
    <dgm:cxn modelId="{73EFBE88-A1C6-4FEF-B340-F9AF78DE1F0E}" type="presParOf" srcId="{A98CBA18-1CCF-4E3A-88CF-F741169FE1C3}" destId="{85D056E2-4531-4869-A72D-A3485E3CEED1}" srcOrd="4" destOrd="0" presId="urn:microsoft.com/office/officeart/2008/layout/AlternatingHexagon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5E5FFA-8536-4DCD-A55E-9639FD725535}">
      <dsp:nvSpPr>
        <dsp:cNvPr id="0" name=""/>
        <dsp:cNvSpPr/>
      </dsp:nvSpPr>
      <dsp:spPr>
        <a:xfrm>
          <a:off x="1866749" y="0"/>
          <a:ext cx="2587762" cy="2588025"/>
        </a:xfrm>
        <a:prstGeom prst="circularArrow">
          <a:avLst>
            <a:gd name="adj1" fmla="val 10980"/>
            <a:gd name="adj2" fmla="val 1142322"/>
            <a:gd name="adj3" fmla="val 4500000"/>
            <a:gd name="adj4" fmla="val 10800000"/>
            <a:gd name="adj5" fmla="val 125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24AA03-508A-4089-BF37-9F6C7504BB84}">
      <dsp:nvSpPr>
        <dsp:cNvPr id="0" name=""/>
        <dsp:cNvSpPr/>
      </dsp:nvSpPr>
      <dsp:spPr>
        <a:xfrm>
          <a:off x="2438085" y="936795"/>
          <a:ext cx="1444118" cy="721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a:t>Policy Team </a:t>
          </a:r>
        </a:p>
      </dsp:txBody>
      <dsp:txXfrm>
        <a:off x="2438085" y="936795"/>
        <a:ext cx="1444118" cy="721984"/>
      </dsp:txXfrm>
    </dsp:sp>
    <dsp:sp modelId="{CBE91C99-113D-4423-981F-4313CD1F53A2}">
      <dsp:nvSpPr>
        <dsp:cNvPr id="0" name=""/>
        <dsp:cNvSpPr/>
      </dsp:nvSpPr>
      <dsp:spPr>
        <a:xfrm>
          <a:off x="1147845" y="1487205"/>
          <a:ext cx="2587762" cy="2588025"/>
        </a:xfrm>
        <a:prstGeom prst="leftCircularArrow">
          <a:avLst>
            <a:gd name="adj1" fmla="val 10980"/>
            <a:gd name="adj2" fmla="val 1142322"/>
            <a:gd name="adj3" fmla="val 6300000"/>
            <a:gd name="adj4" fmla="val 18900000"/>
            <a:gd name="adj5" fmla="val 125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DA4489-7D3B-481C-9265-859A10065C83}">
      <dsp:nvSpPr>
        <dsp:cNvPr id="0" name=""/>
        <dsp:cNvSpPr/>
      </dsp:nvSpPr>
      <dsp:spPr>
        <a:xfrm>
          <a:off x="1580536" y="2426746"/>
          <a:ext cx="1715583" cy="721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a:t>Management Team</a:t>
          </a:r>
        </a:p>
      </dsp:txBody>
      <dsp:txXfrm>
        <a:off x="1580536" y="2426746"/>
        <a:ext cx="1715583" cy="721984"/>
      </dsp:txXfrm>
    </dsp:sp>
    <dsp:sp modelId="{51A550D5-0353-4DC5-B873-2273D92E387F}">
      <dsp:nvSpPr>
        <dsp:cNvPr id="0" name=""/>
        <dsp:cNvSpPr/>
      </dsp:nvSpPr>
      <dsp:spPr>
        <a:xfrm>
          <a:off x="1866749" y="2979901"/>
          <a:ext cx="2587762" cy="2588025"/>
        </a:xfrm>
        <a:prstGeom prst="circularArrow">
          <a:avLst>
            <a:gd name="adj1" fmla="val 10980"/>
            <a:gd name="adj2" fmla="val 1142322"/>
            <a:gd name="adj3" fmla="val 4500000"/>
            <a:gd name="adj4" fmla="val 13500000"/>
            <a:gd name="adj5" fmla="val 125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812F5D-29E4-4DF3-8B14-D02A993C448F}">
      <dsp:nvSpPr>
        <dsp:cNvPr id="0" name=""/>
        <dsp:cNvSpPr/>
      </dsp:nvSpPr>
      <dsp:spPr>
        <a:xfrm>
          <a:off x="2438085" y="3916696"/>
          <a:ext cx="1444118" cy="721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a:t>Supervisors </a:t>
          </a:r>
        </a:p>
      </dsp:txBody>
      <dsp:txXfrm>
        <a:off x="2438085" y="3916696"/>
        <a:ext cx="1444118" cy="721984"/>
      </dsp:txXfrm>
    </dsp:sp>
    <dsp:sp modelId="{1984EBBB-882C-494E-B7C0-B3B4ADB237C4}">
      <dsp:nvSpPr>
        <dsp:cNvPr id="0" name=""/>
        <dsp:cNvSpPr/>
      </dsp:nvSpPr>
      <dsp:spPr>
        <a:xfrm>
          <a:off x="1332304" y="4638681"/>
          <a:ext cx="2223213" cy="2224288"/>
        </a:xfrm>
        <a:prstGeom prst="blockArc">
          <a:avLst>
            <a:gd name="adj1" fmla="val 0"/>
            <a:gd name="adj2" fmla="val 18900000"/>
            <a:gd name="adj3" fmla="val 1274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20468D-3F64-4CF3-B847-BD50EBEC507C}">
      <dsp:nvSpPr>
        <dsp:cNvPr id="0" name=""/>
        <dsp:cNvSpPr/>
      </dsp:nvSpPr>
      <dsp:spPr>
        <a:xfrm>
          <a:off x="1716269" y="5406647"/>
          <a:ext cx="1444118" cy="721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a:t>Family Resource Collaborative</a:t>
          </a:r>
        </a:p>
      </dsp:txBody>
      <dsp:txXfrm>
        <a:off x="1716269" y="5406647"/>
        <a:ext cx="1444118" cy="7219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00054C-DB90-474B-A449-2A1E8E91B831}">
      <dsp:nvSpPr>
        <dsp:cNvPr id="0" name=""/>
        <dsp:cNvSpPr/>
      </dsp:nvSpPr>
      <dsp:spPr>
        <a:xfrm rot="5400000">
          <a:off x="834277" y="298881"/>
          <a:ext cx="1638337" cy="1658515"/>
        </a:xfrm>
        <a:prstGeom prst="hexagon">
          <a:avLst>
            <a:gd name="adj" fmla="val 25000"/>
            <a:gd name="vf" fmla="val 1154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a:t>Integrated Teams</a:t>
          </a:r>
        </a:p>
      </dsp:txBody>
      <dsp:txXfrm rot="-5400000">
        <a:off x="1100607" y="582026"/>
        <a:ext cx="1105677" cy="1092225"/>
      </dsp:txXfrm>
    </dsp:sp>
    <dsp:sp modelId="{716214C7-8578-4574-AE25-BBA68C512A46}">
      <dsp:nvSpPr>
        <dsp:cNvPr id="0" name=""/>
        <dsp:cNvSpPr/>
      </dsp:nvSpPr>
      <dsp:spPr>
        <a:xfrm>
          <a:off x="2748076" y="1757770"/>
          <a:ext cx="1233769" cy="663316"/>
        </a:xfrm>
        <a:prstGeom prst="rect">
          <a:avLst/>
        </a:prstGeom>
        <a:noFill/>
        <a:ln>
          <a:noFill/>
        </a:ln>
        <a:effectLst/>
      </dsp:spPr>
      <dsp:style>
        <a:lnRef idx="0">
          <a:scrgbClr r="0" g="0" b="0"/>
        </a:lnRef>
        <a:fillRef idx="0">
          <a:scrgbClr r="0" g="0" b="0"/>
        </a:fillRef>
        <a:effectRef idx="0">
          <a:scrgbClr r="0" g="0" b="0"/>
        </a:effectRef>
        <a:fontRef idx="minor"/>
      </dsp:style>
    </dsp:sp>
    <dsp:sp modelId="{67BB5717-3167-4FDF-8810-A35F2B432D97}">
      <dsp:nvSpPr>
        <dsp:cNvPr id="0" name=""/>
        <dsp:cNvSpPr/>
      </dsp:nvSpPr>
      <dsp:spPr>
        <a:xfrm rot="5400000">
          <a:off x="1901033" y="1421877"/>
          <a:ext cx="1631482" cy="1827947"/>
        </a:xfrm>
        <a:prstGeom prst="hexagon">
          <a:avLst>
            <a:gd name="adj" fmla="val 25000"/>
            <a:gd name="vf" fmla="val 1154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a:t>Wraparound </a:t>
          </a:r>
        </a:p>
      </dsp:txBody>
      <dsp:txXfrm rot="-5400000">
        <a:off x="2107459" y="1792023"/>
        <a:ext cx="1218631" cy="1087654"/>
      </dsp:txXfrm>
    </dsp:sp>
    <dsp:sp modelId="{23B0492B-A1E7-481E-B6B5-1420D71D1A68}">
      <dsp:nvSpPr>
        <dsp:cNvPr id="0" name=""/>
        <dsp:cNvSpPr/>
      </dsp:nvSpPr>
      <dsp:spPr>
        <a:xfrm rot="5400000">
          <a:off x="734760" y="2613159"/>
          <a:ext cx="1638337" cy="1744683"/>
        </a:xfrm>
        <a:prstGeom prst="hexagon">
          <a:avLst>
            <a:gd name="adj" fmla="val 25000"/>
            <a:gd name="vf" fmla="val 11547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a:t>Truancy Prevention</a:t>
          </a:r>
        </a:p>
      </dsp:txBody>
      <dsp:txXfrm rot="-5400000">
        <a:off x="972368" y="2939388"/>
        <a:ext cx="1163122" cy="1092225"/>
      </dsp:txXfrm>
    </dsp:sp>
    <dsp:sp modelId="{0005AF99-2690-4958-9EBD-24FD4554D499}">
      <dsp:nvSpPr>
        <dsp:cNvPr id="0" name=""/>
        <dsp:cNvSpPr/>
      </dsp:nvSpPr>
      <dsp:spPr>
        <a:xfrm>
          <a:off x="1945" y="3228952"/>
          <a:ext cx="1193970" cy="663316"/>
        </a:xfrm>
        <a:prstGeom prst="rect">
          <a:avLst/>
        </a:prstGeom>
        <a:noFill/>
        <a:ln>
          <a:noFill/>
        </a:ln>
        <a:effectLst/>
      </dsp:spPr>
      <dsp:style>
        <a:lnRef idx="0">
          <a:scrgbClr r="0" g="0" b="0"/>
        </a:lnRef>
        <a:fillRef idx="0">
          <a:scrgbClr r="0" g="0" b="0"/>
        </a:fillRef>
        <a:effectRef idx="0">
          <a:scrgbClr r="0" g="0" b="0"/>
        </a:effectRef>
        <a:fontRef idx="minor"/>
      </dsp:style>
    </dsp:sp>
    <dsp:sp modelId="{8982059E-087A-45A8-BB2A-74CEB3EFE3C8}">
      <dsp:nvSpPr>
        <dsp:cNvPr id="0" name=""/>
        <dsp:cNvSpPr/>
      </dsp:nvSpPr>
      <dsp:spPr>
        <a:xfrm rot="5400000">
          <a:off x="810284" y="4908414"/>
          <a:ext cx="1631482" cy="1827947"/>
        </a:xfrm>
        <a:prstGeom prst="hexagon">
          <a:avLst>
            <a:gd name="adj" fmla="val 25000"/>
            <a:gd name="vf" fmla="val 11547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a:t>Foster Youth Services</a:t>
          </a:r>
        </a:p>
      </dsp:txBody>
      <dsp:txXfrm rot="-5400000">
        <a:off x="1016710" y="5278560"/>
        <a:ext cx="1218631" cy="1087654"/>
      </dsp:txXfrm>
    </dsp:sp>
    <dsp:sp modelId="{222C3312-BC3D-4FB1-BA64-9149A1E48488}">
      <dsp:nvSpPr>
        <dsp:cNvPr id="0" name=""/>
        <dsp:cNvSpPr/>
      </dsp:nvSpPr>
      <dsp:spPr>
        <a:xfrm rot="5400000">
          <a:off x="1938386" y="3732766"/>
          <a:ext cx="1638337" cy="1712059"/>
        </a:xfrm>
        <a:prstGeom prst="hexagon">
          <a:avLst>
            <a:gd name="adj" fmla="val 25000"/>
            <a:gd name="vf" fmla="val 11547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a:t>Crisis Resolution Center </a:t>
          </a:r>
        </a:p>
      </dsp:txBody>
      <dsp:txXfrm rot="-5400000">
        <a:off x="2186868" y="4042683"/>
        <a:ext cx="1141373" cy="1092225"/>
      </dsp:txXfrm>
    </dsp:sp>
    <dsp:sp modelId="{6121A008-F456-4DF6-9404-576FA34A818B}">
      <dsp:nvSpPr>
        <dsp:cNvPr id="0" name=""/>
        <dsp:cNvSpPr/>
      </dsp:nvSpPr>
      <dsp:spPr>
        <a:xfrm>
          <a:off x="2748076" y="4700133"/>
          <a:ext cx="1233769" cy="663316"/>
        </a:xfrm>
        <a:prstGeom prst="rect">
          <a:avLst/>
        </a:prstGeom>
        <a:noFill/>
        <a:ln>
          <a:noFill/>
        </a:ln>
        <a:effectLst/>
      </dsp:spPr>
      <dsp:style>
        <a:lnRef idx="0">
          <a:scrgbClr r="0" g="0" b="0"/>
        </a:lnRef>
        <a:fillRef idx="0">
          <a:scrgbClr r="0" g="0" b="0"/>
        </a:fillRef>
        <a:effectRef idx="0">
          <a:scrgbClr r="0" g="0" b="0"/>
        </a:effectRef>
        <a:fontRef idx="minor"/>
      </dsp:style>
    </dsp:sp>
    <dsp:sp modelId="{85D056E2-4531-4869-A72D-A3485E3CEED1}">
      <dsp:nvSpPr>
        <dsp:cNvPr id="0" name=""/>
        <dsp:cNvSpPr/>
      </dsp:nvSpPr>
      <dsp:spPr>
        <a:xfrm rot="5400000">
          <a:off x="2015103" y="5391505"/>
          <a:ext cx="1631482" cy="1827947"/>
        </a:xfrm>
        <a:prstGeom prst="hexagon">
          <a:avLst>
            <a:gd name="adj" fmla="val 25000"/>
            <a:gd name="vf" fmla="val 11547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dsp:txBody>
      <dsp:txXfrm rot="-5400000">
        <a:off x="2221529" y="5761651"/>
        <a:ext cx="1218631" cy="1087654"/>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74E1E8-2C89-490F-8F20-5B4128596209}" type="datetimeFigureOut">
              <a:rPr lang="en-US" smtClean="0"/>
              <a:t>4/25/17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019DBB-5DB4-4DA1-9645-81661C056F9E}"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notesMaster" Target="../notesMasters/notesMaster1.xml"/><Relationship Id="rId3"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notesMaster" Target="../notesMasters/notesMaster1.xml"/><Relationship Id="rId3"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a:t>Eric</a:t>
            </a:r>
          </a:p>
        </p:txBody>
      </p:sp>
      <p:sp>
        <p:nvSpPr>
          <p:cNvPr id="4" name="Slide Number Placeholder 3"/>
          <p:cNvSpPr>
            <a:spLocks noGrp="1"/>
          </p:cNvSpPr>
          <p:nvPr>
            <p:ph type="sldNum" sz="quarter" idx="10"/>
          </p:nvPr>
        </p:nvSpPr>
        <p:spPr/>
        <p:txBody>
          <a:bodyPr/>
          <a:lstStyle/>
          <a:p>
            <a:fld id="{15DAA1DF-04B4-4675-9BC6-BF4C7BFB58AE}" type="slidenum">
              <a:rPr lang="en-US" smtClean="0"/>
              <a:t>2</a:t>
            </a:fld>
            <a:endParaRPr lang="en-US"/>
          </a:p>
        </p:txBody>
      </p:sp>
    </p:spTree>
    <p:extLst>
      <p:ext uri="{BB962C8B-B14F-4D97-AF65-F5344CB8AC3E}">
        <p14:creationId xmlns:p14="http://schemas.microsoft.com/office/powerpoint/2010/main" val="1893020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a:t>Mike</a:t>
            </a:r>
          </a:p>
        </p:txBody>
      </p:sp>
      <p:sp>
        <p:nvSpPr>
          <p:cNvPr id="4" name="Slide Number Placeholder 3"/>
          <p:cNvSpPr>
            <a:spLocks noGrp="1"/>
          </p:cNvSpPr>
          <p:nvPr>
            <p:ph type="sldNum" sz="quarter" idx="10"/>
          </p:nvPr>
        </p:nvSpPr>
        <p:spPr/>
        <p:txBody>
          <a:bodyPr/>
          <a:lstStyle/>
          <a:p>
            <a:fld id="{15DAA1DF-04B4-4675-9BC6-BF4C7BFB58AE}" type="slidenum">
              <a:rPr lang="en-US" smtClean="0"/>
              <a:t>3</a:t>
            </a:fld>
            <a:endParaRPr lang="en-US"/>
          </a:p>
        </p:txBody>
      </p:sp>
    </p:spTree>
    <p:extLst>
      <p:ext uri="{BB962C8B-B14F-4D97-AF65-F5344CB8AC3E}">
        <p14:creationId xmlns:p14="http://schemas.microsoft.com/office/powerpoint/2010/main" val="302299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019DBB-5DB4-4DA1-9645-81661C056F9E}" type="slidenum">
              <a:rPr lang="en-US" smtClean="0"/>
              <a:t>4</a:t>
            </a:fld>
            <a:endParaRPr lang="en-US"/>
          </a:p>
        </p:txBody>
      </p:sp>
    </p:spTree>
    <p:extLst>
      <p:ext uri="{BB962C8B-B14F-4D97-AF65-F5344CB8AC3E}">
        <p14:creationId xmlns:p14="http://schemas.microsoft.com/office/powerpoint/2010/main" val="4077272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019DBB-5DB4-4DA1-9645-81661C056F9E}" type="slidenum">
              <a:rPr lang="en-US" smtClean="0"/>
              <a:t>5</a:t>
            </a:fld>
            <a:endParaRPr lang="en-US"/>
          </a:p>
        </p:txBody>
      </p:sp>
    </p:spTree>
    <p:extLst>
      <p:ext uri="{BB962C8B-B14F-4D97-AF65-F5344CB8AC3E}">
        <p14:creationId xmlns:p14="http://schemas.microsoft.com/office/powerpoint/2010/main" val="19455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019DBB-5DB4-4DA1-9645-81661C056F9E}" type="slidenum">
              <a:rPr lang="en-US" smtClean="0"/>
              <a:t>6</a:t>
            </a:fld>
            <a:endParaRPr lang="en-US"/>
          </a:p>
        </p:txBody>
      </p:sp>
    </p:spTree>
    <p:extLst>
      <p:ext uri="{BB962C8B-B14F-4D97-AF65-F5344CB8AC3E}">
        <p14:creationId xmlns:p14="http://schemas.microsoft.com/office/powerpoint/2010/main" val="1482989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019DBB-5DB4-4DA1-9645-81661C056F9E}" type="slidenum">
              <a:rPr lang="en-US" smtClean="0"/>
              <a:t>7</a:t>
            </a:fld>
            <a:endParaRPr lang="en-US"/>
          </a:p>
        </p:txBody>
      </p:sp>
    </p:spTree>
    <p:extLst>
      <p:ext uri="{BB962C8B-B14F-4D97-AF65-F5344CB8AC3E}">
        <p14:creationId xmlns:p14="http://schemas.microsoft.com/office/powerpoint/2010/main" val="1033683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019DBB-5DB4-4DA1-9645-81661C056F9E}" type="slidenum">
              <a:rPr lang="en-US" smtClean="0"/>
              <a:t>8</a:t>
            </a:fld>
            <a:endParaRPr lang="en-US"/>
          </a:p>
        </p:txBody>
      </p:sp>
    </p:spTree>
    <p:extLst>
      <p:ext uri="{BB962C8B-B14F-4D97-AF65-F5344CB8AC3E}">
        <p14:creationId xmlns:p14="http://schemas.microsoft.com/office/powerpoint/2010/main" val="124596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4570792-D1F6-4214-BB6E-086A704CAB04}" type="datetimeFigureOut">
              <a:rPr lang="en-US" altLang="en-US"/>
              <a:pPr>
                <a:defRPr/>
              </a:pPr>
              <a:t>4/25/17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3A36E4-320A-400F-BB8D-110D89A9F147}" type="slidenum">
              <a:rPr lang="en-US" altLang="en-US"/>
              <a:pPr>
                <a:defRPr/>
              </a:pPr>
              <a:t>‹#›</a:t>
            </a:fld>
            <a:endParaRPr lang="en-US" altLang="en-US"/>
          </a:p>
        </p:txBody>
      </p:sp>
    </p:spTree>
    <p:extLst>
      <p:ext uri="{BB962C8B-B14F-4D97-AF65-F5344CB8AC3E}">
        <p14:creationId xmlns:p14="http://schemas.microsoft.com/office/powerpoint/2010/main" val="132795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EBECF94-929A-4DF1-BC98-DD1A5376C447}" type="datetimeFigureOut">
              <a:rPr lang="en-US" altLang="en-US"/>
              <a:pPr>
                <a:defRPr/>
              </a:pPr>
              <a:t>4/25/17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DBC8AE-508B-4D7A-8137-2B2489FF922F}" type="slidenum">
              <a:rPr lang="en-US" altLang="en-US"/>
              <a:pPr>
                <a:defRPr/>
              </a:pPr>
              <a:t>‹#›</a:t>
            </a:fld>
            <a:endParaRPr lang="en-US" altLang="en-US"/>
          </a:p>
        </p:txBody>
      </p:sp>
    </p:spTree>
    <p:extLst>
      <p:ext uri="{BB962C8B-B14F-4D97-AF65-F5344CB8AC3E}">
        <p14:creationId xmlns:p14="http://schemas.microsoft.com/office/powerpoint/2010/main" val="2397168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0772C46-7898-4784-8702-461EADB05740}" type="datetimeFigureOut">
              <a:rPr lang="en-US" altLang="en-US"/>
              <a:pPr>
                <a:defRPr/>
              </a:pPr>
              <a:t>4/25/17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6A358E-7634-42F3-BC71-B03BAD5E6393}" type="slidenum">
              <a:rPr lang="en-US" altLang="en-US"/>
              <a:pPr>
                <a:defRPr/>
              </a:pPr>
              <a:t>‹#›</a:t>
            </a:fld>
            <a:endParaRPr lang="en-US" altLang="en-US"/>
          </a:p>
        </p:txBody>
      </p:sp>
    </p:spTree>
    <p:extLst>
      <p:ext uri="{BB962C8B-B14F-4D97-AF65-F5344CB8AC3E}">
        <p14:creationId xmlns:p14="http://schemas.microsoft.com/office/powerpoint/2010/main" val="800921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F6CEE0B-D825-4BE9-8A80-01A1227D311A}" type="datetimeFigureOut">
              <a:rPr lang="en-US" altLang="en-US"/>
              <a:pPr>
                <a:defRPr/>
              </a:pPr>
              <a:t>4/25/17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C008C9-E65C-4AA4-A94E-7374643CB5E7}" type="slidenum">
              <a:rPr lang="en-US" altLang="en-US"/>
              <a:pPr>
                <a:defRPr/>
              </a:pPr>
              <a:t>‹#›</a:t>
            </a:fld>
            <a:endParaRPr lang="en-US" altLang="en-US"/>
          </a:p>
        </p:txBody>
      </p:sp>
    </p:spTree>
    <p:extLst>
      <p:ext uri="{BB962C8B-B14F-4D97-AF65-F5344CB8AC3E}">
        <p14:creationId xmlns:p14="http://schemas.microsoft.com/office/powerpoint/2010/main" val="355100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5363B63-69A5-429C-9CBC-62958253B7EE}" type="datetimeFigureOut">
              <a:rPr lang="en-US" altLang="en-US"/>
              <a:pPr>
                <a:defRPr/>
              </a:pPr>
              <a:t>4/25/17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21D2A5-8DBC-4D7F-975E-A9192161EE90}" type="slidenum">
              <a:rPr lang="en-US" altLang="en-US"/>
              <a:pPr>
                <a:defRPr/>
              </a:pPr>
              <a:t>‹#›</a:t>
            </a:fld>
            <a:endParaRPr lang="en-US" altLang="en-US"/>
          </a:p>
        </p:txBody>
      </p:sp>
    </p:spTree>
    <p:extLst>
      <p:ext uri="{BB962C8B-B14F-4D97-AF65-F5344CB8AC3E}">
        <p14:creationId xmlns:p14="http://schemas.microsoft.com/office/powerpoint/2010/main" val="3170048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44AD7E6-5200-4646-BF9F-196C313CC6DF}" type="datetimeFigureOut">
              <a:rPr lang="en-US" altLang="en-US"/>
              <a:pPr>
                <a:defRPr/>
              </a:pPr>
              <a:t>4/25/17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B77E77-DB6F-47DB-BD50-572CB1C62712}" type="slidenum">
              <a:rPr lang="en-US" altLang="en-US"/>
              <a:pPr>
                <a:defRPr/>
              </a:pPr>
              <a:t>‹#›</a:t>
            </a:fld>
            <a:endParaRPr lang="en-US" altLang="en-US"/>
          </a:p>
        </p:txBody>
      </p:sp>
    </p:spTree>
    <p:extLst>
      <p:ext uri="{BB962C8B-B14F-4D97-AF65-F5344CB8AC3E}">
        <p14:creationId xmlns:p14="http://schemas.microsoft.com/office/powerpoint/2010/main" val="3965330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0E48DEE-4DD1-42D1-B01B-92654D9DFC15}" type="datetimeFigureOut">
              <a:rPr lang="en-US" altLang="en-US"/>
              <a:pPr>
                <a:defRPr/>
              </a:pPr>
              <a:t>4/25/17</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B50061E-B4C7-4FA5-9473-C0F32CFB55C4}" type="slidenum">
              <a:rPr lang="en-US" altLang="en-US"/>
              <a:pPr>
                <a:defRPr/>
              </a:pPr>
              <a:t>‹#›</a:t>
            </a:fld>
            <a:endParaRPr lang="en-US" altLang="en-US"/>
          </a:p>
        </p:txBody>
      </p:sp>
    </p:spTree>
    <p:extLst>
      <p:ext uri="{BB962C8B-B14F-4D97-AF65-F5344CB8AC3E}">
        <p14:creationId xmlns:p14="http://schemas.microsoft.com/office/powerpoint/2010/main" val="1883304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BE678C2-68A7-46DC-A94F-BADBF3B791BC}" type="datetimeFigureOut">
              <a:rPr lang="en-US" altLang="en-US"/>
              <a:pPr>
                <a:defRPr/>
              </a:pPr>
              <a:t>4/25/17</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EE29543-023A-4948-AB55-FA8B6ED7A999}" type="slidenum">
              <a:rPr lang="en-US" altLang="en-US"/>
              <a:pPr>
                <a:defRPr/>
              </a:pPr>
              <a:t>‹#›</a:t>
            </a:fld>
            <a:endParaRPr lang="en-US" altLang="en-US"/>
          </a:p>
        </p:txBody>
      </p:sp>
    </p:spTree>
    <p:extLst>
      <p:ext uri="{BB962C8B-B14F-4D97-AF65-F5344CB8AC3E}">
        <p14:creationId xmlns:p14="http://schemas.microsoft.com/office/powerpoint/2010/main" val="738831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C5B3135-5F8E-44AA-A9B6-3F6613DFA3D3}" type="datetimeFigureOut">
              <a:rPr lang="en-US" altLang="en-US"/>
              <a:pPr>
                <a:defRPr/>
              </a:pPr>
              <a:t>4/25/17</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461B84B-24EE-4BD1-9B69-37535E2D7992}" type="slidenum">
              <a:rPr lang="en-US" altLang="en-US"/>
              <a:pPr>
                <a:defRPr/>
              </a:pPr>
              <a:t>‹#›</a:t>
            </a:fld>
            <a:endParaRPr lang="en-US" altLang="en-US"/>
          </a:p>
        </p:txBody>
      </p:sp>
    </p:spTree>
    <p:extLst>
      <p:ext uri="{BB962C8B-B14F-4D97-AF65-F5344CB8AC3E}">
        <p14:creationId xmlns:p14="http://schemas.microsoft.com/office/powerpoint/2010/main" val="1479575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CFA2A5C-278C-4EAF-9D5D-E8E610841F72}" type="datetimeFigureOut">
              <a:rPr lang="en-US" altLang="en-US"/>
              <a:pPr>
                <a:defRPr/>
              </a:pPr>
              <a:t>4/25/17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4871753-3B69-406D-B5B2-3A675E47C0EA}" type="slidenum">
              <a:rPr lang="en-US" altLang="en-US"/>
              <a:pPr>
                <a:defRPr/>
              </a:pPr>
              <a:t>‹#›</a:t>
            </a:fld>
            <a:endParaRPr lang="en-US" altLang="en-US"/>
          </a:p>
        </p:txBody>
      </p:sp>
    </p:spTree>
    <p:extLst>
      <p:ext uri="{BB962C8B-B14F-4D97-AF65-F5344CB8AC3E}">
        <p14:creationId xmlns:p14="http://schemas.microsoft.com/office/powerpoint/2010/main" val="1457774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77A334D-8D69-4A93-9023-F16C9CD4D58A}" type="datetimeFigureOut">
              <a:rPr lang="en-US" altLang="en-US"/>
              <a:pPr>
                <a:defRPr/>
              </a:pPr>
              <a:t>4/25/17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A867DA8-274F-4DCB-AC22-951F522377B4}" type="slidenum">
              <a:rPr lang="en-US" altLang="en-US"/>
              <a:pPr>
                <a:defRPr/>
              </a:pPr>
              <a:t>‹#›</a:t>
            </a:fld>
            <a:endParaRPr lang="en-US" altLang="en-US"/>
          </a:p>
        </p:txBody>
      </p:sp>
    </p:spTree>
    <p:extLst>
      <p:ext uri="{BB962C8B-B14F-4D97-AF65-F5344CB8AC3E}">
        <p14:creationId xmlns:p14="http://schemas.microsoft.com/office/powerpoint/2010/main" val="39884534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defRPr>
            </a:lvl1pPr>
          </a:lstStyle>
          <a:p>
            <a:pPr>
              <a:defRPr/>
            </a:pPr>
            <a:fld id="{FD2039F2-7D10-43C6-B934-FC29AE83786C}" type="datetimeFigureOut">
              <a:rPr lang="en-US" altLang="en-US"/>
              <a:pPr>
                <a:defRPr/>
              </a:pPr>
              <a:t>4/25/17</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DB9FB46D-E1C3-4D29-A7A1-E20DFA5F57B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1" Type="http://schemas.openxmlformats.org/officeDocument/2006/relationships/diagramColors" Target="../diagrams/colors2.xml"/><Relationship Id="rId12" Type="http://schemas.microsoft.com/office/2007/relationships/diagramDrawing" Target="../diagrams/drawing2.xml"/><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diagramData" Target="../diagrams/data2.xml"/><Relationship Id="rId9" Type="http://schemas.openxmlformats.org/officeDocument/2006/relationships/diagramLayout" Target="../diagrams/layout2.xml"/><Relationship Id="rId10"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ctrTitle"/>
          </p:nvPr>
        </p:nvSpPr>
        <p:spPr>
          <a:xfrm>
            <a:off x="745033" y="901353"/>
            <a:ext cx="7772400" cy="1470025"/>
          </a:xfrm>
        </p:spPr>
        <p:txBody>
          <a:bodyPr/>
          <a:lstStyle/>
          <a:p>
            <a:pPr eaLnBrk="1" hangingPunct="1"/>
            <a:r>
              <a:rPr lang="en-US" altLang="en-US" sz="5400">
                <a:solidFill>
                  <a:srgbClr val="000000"/>
                </a:solidFill>
                <a:ea typeface="ＭＳ Ｐゴシック" panose="020B0600070205080204" pitchFamily="34" charset="-128"/>
              </a:rPr>
              <a:t>Placer County</a:t>
            </a:r>
            <a:endParaRPr lang="en-US" altLang="en-US" sz="5400">
              <a:solidFill>
                <a:srgbClr val="000000"/>
              </a:solidFill>
              <a:latin typeface="Calibri"/>
              <a:ea typeface="ＭＳ Ｐゴシック" panose="020B0600070205080204" pitchFamily="34" charset="-128"/>
            </a:endParaRPr>
          </a:p>
        </p:txBody>
      </p:sp>
      <p:sp>
        <p:nvSpPr>
          <p:cNvPr id="5" name="Subtitle 4"/>
          <p:cNvSpPr>
            <a:spLocks noGrp="1"/>
          </p:cNvSpPr>
          <p:nvPr>
            <p:ph type="subTitle" idx="1"/>
          </p:nvPr>
        </p:nvSpPr>
        <p:spPr>
          <a:xfrm>
            <a:off x="1430247" y="2438400"/>
            <a:ext cx="6400800" cy="1600200"/>
          </a:xfrm>
        </p:spPr>
        <p:txBody>
          <a:bodyPr rtlCol="0">
            <a:normAutofit fontScale="92500" lnSpcReduction="10000"/>
          </a:bodyPr>
          <a:lstStyle/>
          <a:p>
            <a:pPr eaLnBrk="1" fontAlgn="auto" hangingPunct="1">
              <a:spcAft>
                <a:spcPts val="0"/>
              </a:spcAft>
              <a:defRPr/>
            </a:pPr>
            <a:endParaRPr lang="en-US">
              <a:solidFill>
                <a:srgbClr val="898989"/>
              </a:solidFill>
              <a:latin typeface="Calibri"/>
              <a:ea typeface="+mn-ea"/>
            </a:endParaRPr>
          </a:p>
          <a:p>
            <a:pPr eaLnBrk="1" fontAlgn="auto" hangingPunct="1">
              <a:spcAft>
                <a:spcPts val="0"/>
              </a:spcAft>
              <a:defRPr/>
            </a:pPr>
            <a:r>
              <a:rPr lang="en-US">
                <a:ea typeface="+mn-ea"/>
              </a:rPr>
              <a:t>“Deepening Our System of Care”</a:t>
            </a:r>
          </a:p>
          <a:p>
            <a:pPr eaLnBrk="1" fontAlgn="auto" hangingPunct="1">
              <a:spcAft>
                <a:spcPts val="0"/>
              </a:spcAft>
              <a:defRPr/>
            </a:pPr>
            <a:r>
              <a:rPr lang="en-US">
                <a:ea typeface="+mn-ea"/>
              </a:rPr>
              <a:t>April 2017</a:t>
            </a:r>
          </a:p>
        </p:txBody>
      </p:sp>
      <p:pic>
        <p:nvPicPr>
          <p:cNvPr id="4" name="Picture 3"/>
          <p:cNvPicPr>
            <a:picLocks noChangeAspect="1"/>
          </p:cNvPicPr>
          <p:nvPr/>
        </p:nvPicPr>
        <p:blipFill>
          <a:blip r:embed="rId2"/>
          <a:stretch>
            <a:fillRect/>
          </a:stretch>
        </p:blipFill>
        <p:spPr>
          <a:xfrm>
            <a:off x="481489" y="5867400"/>
            <a:ext cx="1895475" cy="739182"/>
          </a:xfrm>
          <a:prstGeom prst="rect">
            <a:avLst/>
          </a:prstGeom>
        </p:spPr>
      </p:pic>
      <p:pic>
        <p:nvPicPr>
          <p:cNvPr id="2" name="Picture 1"/>
          <p:cNvPicPr>
            <a:picLocks noChangeAspect="1"/>
          </p:cNvPicPr>
          <p:nvPr/>
        </p:nvPicPr>
        <p:blipFill>
          <a:blip r:embed="rId3"/>
          <a:stretch>
            <a:fillRect/>
          </a:stretch>
        </p:blipFill>
        <p:spPr>
          <a:xfrm>
            <a:off x="6584584" y="5791296"/>
            <a:ext cx="2052167" cy="88779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5377"/>
            <a:ext cx="8229600" cy="1143000"/>
          </a:xfrm>
        </p:spPr>
        <p:txBody>
          <a:bodyPr/>
          <a:lstStyle/>
          <a:p>
            <a:pPr algn="l"/>
            <a:r>
              <a:rPr lang="en-US"/>
              <a:t>Placer System of Care </a:t>
            </a:r>
            <a:br>
              <a:rPr lang="en-US"/>
            </a:br>
            <a:r>
              <a:rPr lang="en-US"/>
              <a:t>Where Did We Begin This Work</a:t>
            </a:r>
          </a:p>
        </p:txBody>
      </p:sp>
      <p:sp>
        <p:nvSpPr>
          <p:cNvPr id="3" name="Content Placeholder 2"/>
          <p:cNvSpPr>
            <a:spLocks noGrp="1"/>
          </p:cNvSpPr>
          <p:nvPr>
            <p:ph idx="1"/>
          </p:nvPr>
        </p:nvSpPr>
        <p:spPr>
          <a:xfrm>
            <a:off x="457200" y="1796406"/>
            <a:ext cx="8229600" cy="4525963"/>
          </a:xfrm>
        </p:spPr>
        <p:txBody>
          <a:bodyPr/>
          <a:lstStyle/>
          <a:p>
            <a:r>
              <a:rPr lang="en-US" sz="1800"/>
              <a:t>Established in 1988</a:t>
            </a:r>
          </a:p>
          <a:p>
            <a:r>
              <a:rPr lang="en-US" sz="1800"/>
              <a:t>Placer Court’s intent on bringing together youth family agencies</a:t>
            </a:r>
          </a:p>
          <a:p>
            <a:r>
              <a:rPr lang="en-US" sz="1800"/>
              <a:t>Collaboration of Child Welfare, Mental Health, Probation, Courts, Health &amp; Human Services, Education and Parent Partner on System Management Resource Team</a:t>
            </a:r>
          </a:p>
          <a:p>
            <a:pPr lvl="1"/>
            <a:r>
              <a:rPr lang="en-US" sz="1800"/>
              <a:t>Directors of youth and family agencies, Bench Officers and County Office of Education Superintendent meets at least bimonthly </a:t>
            </a:r>
          </a:p>
          <a:p>
            <a:pPr lvl="1"/>
            <a:endParaRPr lang="en-US" sz="1800"/>
          </a:p>
        </p:txBody>
      </p:sp>
    </p:spTree>
    <p:extLst>
      <p:ext uri="{BB962C8B-B14F-4D97-AF65-F5344CB8AC3E}">
        <p14:creationId xmlns:p14="http://schemas.microsoft.com/office/powerpoint/2010/main" val="2790266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Diagram 19"/>
          <p:cNvGraphicFramePr/>
          <p:nvPr>
            <p:extLst/>
          </p:nvPr>
        </p:nvGraphicFramePr>
        <p:xfrm>
          <a:off x="-1066801" y="-4970"/>
          <a:ext cx="5602357" cy="68629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 name="Rectangle 20"/>
          <p:cNvSpPr/>
          <p:nvPr/>
        </p:nvSpPr>
        <p:spPr>
          <a:xfrm>
            <a:off x="3543300" y="0"/>
            <a:ext cx="23622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181350" y="1707107"/>
            <a:ext cx="2533650" cy="830997"/>
          </a:xfrm>
          <a:prstGeom prst="rect">
            <a:avLst/>
          </a:prstGeom>
        </p:spPr>
        <p:txBody>
          <a:bodyPr wrap="square">
            <a:spAutoFit/>
          </a:bodyPr>
          <a:lstStyle/>
          <a:p>
            <a:pPr lvl="2"/>
            <a:r>
              <a:rPr lang="en-US" sz="2400" b="1"/>
              <a:t>Policy </a:t>
            </a:r>
          </a:p>
          <a:p>
            <a:pPr lvl="2"/>
            <a:r>
              <a:rPr lang="en-US" sz="2400" b="1"/>
              <a:t>Structure</a:t>
            </a:r>
          </a:p>
        </p:txBody>
      </p:sp>
      <p:cxnSp>
        <p:nvCxnSpPr>
          <p:cNvPr id="23" name="Straight Arrow Connector 22"/>
          <p:cNvCxnSpPr/>
          <p:nvPr/>
        </p:nvCxnSpPr>
        <p:spPr>
          <a:xfrm flipH="1">
            <a:off x="3657600" y="2590800"/>
            <a:ext cx="1066800" cy="0"/>
          </a:xfrm>
          <a:prstGeom prst="straightConnector1">
            <a:avLst/>
          </a:prstGeom>
          <a:ln w="1301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2926117" y="3345598"/>
            <a:ext cx="2714788" cy="1200329"/>
          </a:xfrm>
          <a:prstGeom prst="rect">
            <a:avLst/>
          </a:prstGeom>
        </p:spPr>
        <p:txBody>
          <a:bodyPr wrap="square">
            <a:spAutoFit/>
          </a:bodyPr>
          <a:lstStyle/>
          <a:p>
            <a:pPr lvl="2"/>
            <a:r>
              <a:rPr lang="en-US" sz="2400" b="1"/>
              <a:t>Services Integration</a:t>
            </a:r>
          </a:p>
          <a:p>
            <a:pPr lvl="2"/>
            <a:r>
              <a:rPr lang="en-US" sz="2400" b="1"/>
              <a:t>Examples </a:t>
            </a:r>
          </a:p>
        </p:txBody>
      </p:sp>
      <p:cxnSp>
        <p:nvCxnSpPr>
          <p:cNvPr id="28" name="Straight Arrow Connector 27"/>
          <p:cNvCxnSpPr/>
          <p:nvPr/>
        </p:nvCxnSpPr>
        <p:spPr>
          <a:xfrm>
            <a:off x="4535557" y="4793397"/>
            <a:ext cx="1179443" cy="0"/>
          </a:xfrm>
          <a:prstGeom prst="straightConnector1">
            <a:avLst/>
          </a:prstGeom>
          <a:ln w="1301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2785440" y="259308"/>
            <a:ext cx="3120060" cy="830997"/>
          </a:xfrm>
          <a:prstGeom prst="rect">
            <a:avLst/>
          </a:prstGeom>
        </p:spPr>
        <p:txBody>
          <a:bodyPr wrap="square">
            <a:spAutoFit/>
          </a:bodyPr>
          <a:lstStyle/>
          <a:p>
            <a:pPr lvl="2"/>
            <a:r>
              <a:rPr lang="en-US" sz="2400" b="1">
                <a:solidFill>
                  <a:schemeClr val="bg1"/>
                </a:solidFill>
              </a:rPr>
              <a:t>Integrating Family &amp; Youth</a:t>
            </a:r>
          </a:p>
        </p:txBody>
      </p:sp>
      <p:graphicFrame>
        <p:nvGraphicFramePr>
          <p:cNvPr id="10" name="Diagram 9"/>
          <p:cNvGraphicFramePr/>
          <p:nvPr>
            <p:extLst>
              <p:ext uri="{D42A27DB-BD31-4B8C-83A1-F6EECF244321}">
                <p14:modId xmlns:p14="http://schemas.microsoft.com/office/powerpoint/2010/main" val="18965948"/>
              </p:ext>
            </p:extLst>
          </p:nvPr>
        </p:nvGraphicFramePr>
        <p:xfrm>
          <a:off x="5400841" y="-213244"/>
          <a:ext cx="3983791" cy="712122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45429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3348"/>
            <a:ext cx="8229600" cy="1143000"/>
          </a:xfrm>
        </p:spPr>
        <p:txBody>
          <a:bodyPr rtlCol="0">
            <a:normAutofit fontScale="90000"/>
          </a:bodyPr>
          <a:lstStyle/>
          <a:p>
            <a:pPr algn="l" eaLnBrk="1" fontAlgn="auto" hangingPunct="1">
              <a:spcAft>
                <a:spcPts val="0"/>
              </a:spcAft>
              <a:defRPr/>
            </a:pPr>
            <a:r>
              <a:rPr lang="en-US">
                <a:ea typeface="+mj-ea"/>
              </a:rPr>
              <a:t>2016 Breaking Barriers Moment of Clarity!</a:t>
            </a:r>
            <a:endParaRPr lang="en-US">
              <a:solidFill>
                <a:srgbClr val="000000"/>
              </a:solidFill>
              <a:latin typeface="Calibri"/>
              <a:ea typeface="+mj-ea"/>
            </a:endParaRPr>
          </a:p>
        </p:txBody>
      </p:sp>
      <p:sp>
        <p:nvSpPr>
          <p:cNvPr id="3075" name="Content Placeholder 2"/>
          <p:cNvSpPr>
            <a:spLocks noGrp="1"/>
          </p:cNvSpPr>
          <p:nvPr>
            <p:ph idx="1"/>
          </p:nvPr>
        </p:nvSpPr>
        <p:spPr/>
        <p:txBody>
          <a:bodyPr/>
          <a:lstStyle/>
          <a:p>
            <a:pPr marL="457200" lvl="1" indent="0" eaLnBrk="1" hangingPunct="1">
              <a:buNone/>
            </a:pPr>
            <a:endParaRPr lang="en-US" altLang="en-US" sz="1800">
              <a:ea typeface="ＭＳ Ｐゴシック" panose="020B0600070205080204" pitchFamily="34" charset="-128"/>
            </a:endParaRPr>
          </a:p>
          <a:p>
            <a:pPr marL="0" indent="0" eaLnBrk="1" hangingPunct="1">
              <a:buNone/>
            </a:pPr>
            <a:endParaRPr lang="en-US" altLang="en-US" sz="2400">
              <a:ea typeface="ＭＳ Ｐゴシック" panose="020B0600070205080204" pitchFamily="34" charset="-128"/>
            </a:endParaRPr>
          </a:p>
          <a:p>
            <a:pPr marL="0" indent="0" eaLnBrk="1" hangingPunct="1">
              <a:buNone/>
            </a:pPr>
            <a:endParaRPr lang="en-US" altLang="en-US" sz="2400">
              <a:ea typeface="ＭＳ Ｐゴシック" panose="020B0600070205080204" pitchFamily="34" charset="-128"/>
            </a:endParaRPr>
          </a:p>
          <a:p>
            <a:pPr marL="0" indent="0" eaLnBrk="1" hangingPunct="1">
              <a:buNone/>
            </a:pPr>
            <a:endParaRPr lang="en-US" altLang="en-US">
              <a:ea typeface="ＭＳ Ｐゴシック" panose="020B0600070205080204" pitchFamily="34" charset="-128"/>
            </a:endParaRPr>
          </a:p>
        </p:txBody>
      </p:sp>
      <p:sp>
        <p:nvSpPr>
          <p:cNvPr id="3" name="TextBox 2"/>
          <p:cNvSpPr txBox="1"/>
          <p:nvPr/>
        </p:nvSpPr>
        <p:spPr>
          <a:xfrm>
            <a:off x="457200" y="1987905"/>
            <a:ext cx="8302625" cy="2585323"/>
          </a:xfrm>
          <a:prstGeom prst="rect">
            <a:avLst/>
          </a:prstGeom>
        </p:spPr>
        <p:txBody>
          <a:bodyPr rtlCol="0">
            <a:spAutoFit/>
          </a:bodyPr>
          <a:lstStyle/>
          <a:p>
            <a:pPr marL="285750" indent="-285750">
              <a:buFont typeface="Arial" panose="020B0604020202020204" pitchFamily="34" charset="0"/>
              <a:buChar char="•"/>
            </a:pPr>
            <a:r>
              <a:rPr lang="en-US">
                <a:latin typeface="Calibri"/>
              </a:rPr>
              <a:t>Team realized we had missing strategic partners from First 5, Early Childhood Education (ECE), Local Education Agencies, Special Education Local Planning Area (SELPA)​</a:t>
            </a:r>
            <a:r>
              <a:rPr lang="en-US"/>
              <a:t/>
            </a:r>
            <a:br>
              <a:rPr lang="en-US"/>
            </a:br>
            <a:endParaRPr lang="en-US">
              <a:latin typeface="Arial"/>
              <a:cs typeface="Arial"/>
            </a:endParaRPr>
          </a:p>
          <a:p>
            <a:pPr marL="285750" indent="-285750">
              <a:buFont typeface="Arial" panose="020B0604020202020204" pitchFamily="34" charset="0"/>
              <a:buChar char="•"/>
            </a:pPr>
            <a:r>
              <a:rPr lang="en-US">
                <a:latin typeface="Calibri"/>
              </a:rPr>
              <a:t>Realized missing partners were not actively aware of the system of care​</a:t>
            </a:r>
            <a:r>
              <a:rPr lang="en-US"/>
              <a:t/>
            </a:r>
            <a:br>
              <a:rPr lang="en-US"/>
            </a:br>
            <a:endParaRPr lang="en-US">
              <a:latin typeface="Arial"/>
              <a:cs typeface="Arial"/>
            </a:endParaRPr>
          </a:p>
          <a:p>
            <a:pPr marL="285750" indent="-285750">
              <a:buFont typeface="Arial" panose="020B0604020202020204" pitchFamily="34" charset="0"/>
              <a:buChar char="•"/>
            </a:pPr>
            <a:r>
              <a:rPr lang="en-US">
                <a:latin typeface="Calibri"/>
              </a:rPr>
              <a:t>Realized the leadership attrition of superintendents, district directors, school site administrators, and SELPA administrators had inadvertently impacted the system of care relationships </a:t>
            </a:r>
          </a:p>
        </p:txBody>
      </p:sp>
    </p:spTree>
    <p:extLst>
      <p:ext uri="{BB962C8B-B14F-4D97-AF65-F5344CB8AC3E}">
        <p14:creationId xmlns:p14="http://schemas.microsoft.com/office/powerpoint/2010/main" val="393985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175" y="239871"/>
            <a:ext cx="8229600" cy="852715"/>
          </a:xfrm>
        </p:spPr>
        <p:txBody>
          <a:bodyPr rtlCol="0">
            <a:noAutofit/>
          </a:bodyPr>
          <a:lstStyle/>
          <a:p>
            <a:pPr algn="l" eaLnBrk="1" fontAlgn="auto" hangingPunct="1">
              <a:spcAft>
                <a:spcPts val="0"/>
              </a:spcAft>
              <a:defRPr/>
            </a:pPr>
            <a:r>
              <a:rPr lang="en-US" sz="4000">
                <a:ea typeface="+mj-ea"/>
              </a:rPr>
              <a:t>Integrating Care Project Description </a:t>
            </a:r>
          </a:p>
        </p:txBody>
      </p:sp>
      <p:sp>
        <p:nvSpPr>
          <p:cNvPr id="3075" name="Content Placeholder 2"/>
          <p:cNvSpPr>
            <a:spLocks noGrp="1"/>
          </p:cNvSpPr>
          <p:nvPr>
            <p:ph idx="1"/>
          </p:nvPr>
        </p:nvSpPr>
        <p:spPr>
          <a:xfrm>
            <a:off x="400175" y="1455738"/>
            <a:ext cx="8229600" cy="4748811"/>
          </a:xfrm>
        </p:spPr>
        <p:txBody>
          <a:bodyPr/>
          <a:lstStyle/>
          <a:p>
            <a:pPr eaLnBrk="1" hangingPunct="1"/>
            <a:r>
              <a:rPr lang="en-US" altLang="en-US" sz="1800" b="1">
                <a:ea typeface="ＭＳ Ｐゴシック" panose="020B0600070205080204" pitchFamily="34" charset="-128"/>
              </a:rPr>
              <a:t>Goal:</a:t>
            </a:r>
            <a:r>
              <a:rPr lang="en-US" altLang="en-US" sz="1800">
                <a:ea typeface="ＭＳ Ｐゴシック" panose="020B0600070205080204" pitchFamily="34" charset="-128"/>
              </a:rPr>
              <a:t> Deepen the system of care and organize our system of supports into multi tiered frame work at the policy and implementation level. To fill the "gaps" and deepen the system of care with the schools and community based providers </a:t>
            </a:r>
          </a:p>
          <a:p>
            <a:pPr eaLnBrk="1" hangingPunct="1"/>
            <a:r>
              <a:rPr lang="en-US" altLang="en-US" sz="1800" b="1">
                <a:ea typeface="ＭＳ Ｐゴシック" panose="020B0600070205080204" pitchFamily="34" charset="-128"/>
              </a:rPr>
              <a:t>Objective</a:t>
            </a:r>
            <a:r>
              <a:rPr lang="en-US" altLang="en-US" sz="1800">
                <a:ea typeface="ＭＳ Ｐゴシック" panose="020B0600070205080204" pitchFamily="34" charset="-128"/>
              </a:rPr>
              <a:t>: Increase the interconnectedness, collaboration and services to strengthen Placer's System of Care outcomes of all children and families being safe, at home,  in school, out of trouble and economically self sufficient</a:t>
            </a:r>
          </a:p>
          <a:p>
            <a:pPr eaLnBrk="1" hangingPunct="1"/>
            <a:r>
              <a:rPr lang="en-US" altLang="en-US" sz="1800" b="1">
                <a:ea typeface="ＭＳ Ｐゴシック" panose="020B0600070205080204" pitchFamily="34" charset="-128"/>
              </a:rPr>
              <a:t>Strategy</a:t>
            </a:r>
            <a:r>
              <a:rPr lang="en-US" altLang="en-US" sz="1800">
                <a:ea typeface="ＭＳ Ｐゴシック" panose="020B0600070205080204" pitchFamily="34" charset="-128"/>
              </a:rPr>
              <a:t>: Interconnect &amp; align service agencies focusing on prevention and response work across county to serve all students and families</a:t>
            </a:r>
          </a:p>
          <a:p>
            <a:pPr marL="914400" lvl="1" indent="-457200" eaLnBrk="1" hangingPunct="1">
              <a:buFont typeface="+mj-lt"/>
              <a:buAutoNum type="arabicPeriod"/>
            </a:pPr>
            <a:r>
              <a:rPr lang="en-US" altLang="en-US" sz="1800">
                <a:ea typeface="ＭＳ Ｐゴシック" panose="020B0600070205080204" pitchFamily="34" charset="-128"/>
              </a:rPr>
              <a:t>Trauma and Resilience Convening</a:t>
            </a:r>
          </a:p>
          <a:p>
            <a:pPr marL="914400" lvl="1" indent="-457200" eaLnBrk="1" hangingPunct="1">
              <a:buFont typeface="+mj-lt"/>
              <a:buAutoNum type="arabicPeriod"/>
            </a:pPr>
            <a:r>
              <a:rPr lang="en-US" altLang="en-US" sz="1800">
                <a:ea typeface="ＭＳ Ｐゴシック" panose="020B0600070205080204" pitchFamily="34" charset="-128"/>
              </a:rPr>
              <a:t>School Based multiagency intervention teams </a:t>
            </a:r>
          </a:p>
          <a:p>
            <a:pPr marL="1314450" lvl="2" indent="-457200" eaLnBrk="1" hangingPunct="1"/>
            <a:r>
              <a:rPr lang="en-US" altLang="en-US" sz="1800">
                <a:ea typeface="ＭＳ Ｐゴシック" panose="020B0600070205080204" pitchFamily="34" charset="-128"/>
              </a:rPr>
              <a:t>Use Multi-tiered System Framework to help organize efforts and services  </a:t>
            </a:r>
          </a:p>
          <a:p>
            <a:pPr marL="914400" lvl="1" indent="-457200" eaLnBrk="1" hangingPunct="1">
              <a:buFont typeface="+mj-lt"/>
              <a:buAutoNum type="arabicPeriod"/>
            </a:pPr>
            <a:r>
              <a:rPr lang="en-US" altLang="en-US" sz="1800">
                <a:ea typeface="ＭＳ Ｐゴシック" panose="020B0600070205080204" pitchFamily="34" charset="-128"/>
              </a:rPr>
              <a:t>Stakeholder goals for improving mental health and resilience</a:t>
            </a:r>
          </a:p>
          <a:p>
            <a:pPr marL="914400" lvl="1" indent="-457200" eaLnBrk="1" hangingPunct="1">
              <a:buFont typeface="+mj-lt"/>
              <a:buAutoNum type="arabicPeriod"/>
            </a:pPr>
            <a:r>
              <a:rPr lang="en-US" altLang="en-US" sz="1800">
                <a:ea typeface="ＭＳ Ｐゴシック" panose="020B0600070205080204" pitchFamily="34" charset="-128"/>
              </a:rPr>
              <a:t>District participation at policy team level </a:t>
            </a:r>
          </a:p>
          <a:p>
            <a:pPr marL="857250" lvl="1" indent="-457200" eaLnBrk="1" hangingPunct="1">
              <a:buFont typeface="+mj-lt"/>
              <a:buAutoNum type="arabicPeriod"/>
            </a:pPr>
            <a:endParaRPr lang="en-US" altLang="en-US" sz="2000">
              <a:ea typeface="ＭＳ Ｐゴシック" panose="020B0600070205080204" pitchFamily="34" charset="-128"/>
            </a:endParaRPr>
          </a:p>
          <a:p>
            <a:pPr eaLnBrk="1" hangingPunct="1"/>
            <a:endParaRPr lang="en-US" altLang="en-US" sz="2400">
              <a:ea typeface="ＭＳ Ｐゴシック" panose="020B0600070205080204" pitchFamily="34" charset="-128"/>
            </a:endParaRPr>
          </a:p>
          <a:p>
            <a:pPr marL="0" indent="0" eaLnBrk="1" hangingPunct="1">
              <a:buNone/>
            </a:pPr>
            <a:endParaRPr lang="en-US" altLang="en-US" sz="2400">
              <a:ea typeface="ＭＳ Ｐゴシック" panose="020B0600070205080204" pitchFamily="34" charset="-128"/>
            </a:endParaRPr>
          </a:p>
          <a:p>
            <a:pPr marL="0" indent="0" eaLnBrk="1" hangingPunct="1">
              <a:buNone/>
            </a:pPr>
            <a:endParaRPr lang="en-US" altLang="en-US">
              <a:ea typeface="ＭＳ Ｐゴシック"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38061"/>
            <a:ext cx="8229600" cy="1143000"/>
          </a:xfrm>
        </p:spPr>
        <p:txBody>
          <a:bodyPr/>
          <a:lstStyle/>
          <a:p>
            <a:pPr algn="l" eaLnBrk="1" fontAlgn="auto" hangingPunct="1">
              <a:spcAft>
                <a:spcPts val="0"/>
              </a:spcAft>
              <a:defRPr/>
            </a:pPr>
            <a:r>
              <a:rPr lang="en-US" altLang="en-US" sz="4000">
                <a:ea typeface="+mj-ea"/>
              </a:rPr>
              <a:t>Identified Partners</a:t>
            </a:r>
          </a:p>
        </p:txBody>
      </p:sp>
      <p:sp>
        <p:nvSpPr>
          <p:cNvPr id="6147" name="Content Placeholder 2"/>
          <p:cNvSpPr>
            <a:spLocks noGrp="1"/>
          </p:cNvSpPr>
          <p:nvPr>
            <p:ph idx="1"/>
          </p:nvPr>
        </p:nvSpPr>
        <p:spPr>
          <a:xfrm>
            <a:off x="457200" y="1597269"/>
            <a:ext cx="8229600" cy="4525963"/>
          </a:xfrm>
        </p:spPr>
        <p:txBody>
          <a:bodyPr/>
          <a:lstStyle/>
          <a:p>
            <a:pPr eaLnBrk="1" hangingPunct="1"/>
            <a:r>
              <a:rPr lang="en-US" altLang="en-US" sz="1800">
                <a:ea typeface="ＭＳ Ｐゴシック" panose="020B0600070205080204" pitchFamily="34" charset="-128"/>
              </a:rPr>
              <a:t>Who and what is the </a:t>
            </a:r>
            <a:r>
              <a:rPr lang="ja-JP" altLang="en-US" sz="1800">
                <a:ea typeface="ＭＳ Ｐゴシック" panose="020B0600070205080204" pitchFamily="34" charset="-128"/>
              </a:rPr>
              <a:t>“</a:t>
            </a:r>
            <a:r>
              <a:rPr lang="en-US" altLang="ja-JP" sz="1800">
                <a:ea typeface="ＭＳ Ｐゴシック" panose="020B0600070205080204" pitchFamily="34" charset="-128"/>
              </a:rPr>
              <a:t>contribution</a:t>
            </a:r>
            <a:r>
              <a:rPr lang="ja-JP" altLang="en-US" sz="1800">
                <a:ea typeface="ＭＳ Ｐゴシック" panose="020B0600070205080204" pitchFamily="34" charset="-128"/>
              </a:rPr>
              <a:t>”</a:t>
            </a:r>
            <a:r>
              <a:rPr lang="en-US" altLang="ja-JP" sz="1800">
                <a:ea typeface="ＭＳ Ｐゴシック" panose="020B0600070205080204" pitchFamily="34" charset="-128"/>
              </a:rPr>
              <a:t> </a:t>
            </a:r>
          </a:p>
          <a:p>
            <a:pPr lvl="1" eaLnBrk="1" hangingPunct="1"/>
            <a:r>
              <a:rPr lang="en-US" altLang="ja-JP" sz="1800">
                <a:ea typeface="ＭＳ Ｐゴシック" panose="020B0600070205080204" pitchFamily="34" charset="-128"/>
              </a:rPr>
              <a:t>System Management Advocacy Resource Team (Executive County Partnership) </a:t>
            </a:r>
          </a:p>
          <a:p>
            <a:pPr lvl="1" eaLnBrk="1" hangingPunct="1"/>
            <a:r>
              <a:rPr lang="en-US" altLang="ja-JP" sz="1800">
                <a:ea typeface="ＭＳ Ｐゴシック" panose="020B0600070205080204" pitchFamily="34" charset="-128"/>
              </a:rPr>
              <a:t>Placer County First 5 </a:t>
            </a:r>
          </a:p>
          <a:p>
            <a:pPr lvl="1" eaLnBrk="1" hangingPunct="1"/>
            <a:r>
              <a:rPr lang="en-US" altLang="en-US" sz="1800">
                <a:ea typeface="ＭＳ Ｐゴシック" panose="020B0600070205080204" pitchFamily="34" charset="-128"/>
              </a:rPr>
              <a:t>Early Childhood Education</a:t>
            </a:r>
            <a:endParaRPr lang="en-US" altLang="ja-JP" sz="1800">
              <a:ea typeface="ＭＳ Ｐゴシック" panose="020B0600070205080204" pitchFamily="34" charset="-128"/>
            </a:endParaRPr>
          </a:p>
          <a:p>
            <a:pPr lvl="1" eaLnBrk="1" hangingPunct="1"/>
            <a:r>
              <a:rPr lang="en-US" altLang="ja-JP" sz="1800">
                <a:ea typeface="ＭＳ Ｐゴシック" panose="020B0600070205080204" pitchFamily="34" charset="-128"/>
              </a:rPr>
              <a:t>Community Based Agencies</a:t>
            </a:r>
          </a:p>
          <a:p>
            <a:pPr lvl="2" eaLnBrk="1" hangingPunct="1"/>
            <a:r>
              <a:rPr lang="en-US" altLang="ja-JP" sz="1800">
                <a:ea typeface="ＭＳ Ｐゴシック" panose="020B0600070205080204" pitchFamily="34" charset="-128"/>
              </a:rPr>
              <a:t>Including Family, Youth, Latino and Native Community</a:t>
            </a:r>
          </a:p>
          <a:p>
            <a:pPr lvl="1" eaLnBrk="1" hangingPunct="1"/>
            <a:r>
              <a:rPr lang="en-US" altLang="ja-JP" sz="1800">
                <a:ea typeface="ＭＳ Ｐゴシック" panose="020B0600070205080204" pitchFamily="34" charset="-128"/>
              </a:rPr>
              <a:t>Schools</a:t>
            </a:r>
          </a:p>
          <a:p>
            <a:pPr eaLnBrk="1" hangingPunct="1"/>
            <a:r>
              <a:rPr lang="en-US" altLang="en-US" sz="1800">
                <a:ea typeface="ＭＳ Ｐゴシック" panose="020B0600070205080204" pitchFamily="34" charset="-128"/>
              </a:rPr>
              <a:t>Potential others still to be contacted</a:t>
            </a:r>
          </a:p>
          <a:p>
            <a:pPr lvl="1" eaLnBrk="1" hangingPunct="1"/>
            <a:r>
              <a:rPr lang="en-US" altLang="en-US" sz="1800">
                <a:ea typeface="ＭＳ Ｐゴシック" panose="020B0600070205080204" pitchFamily="34" charset="-128"/>
              </a:rPr>
              <a:t>Community Health Care</a:t>
            </a:r>
          </a:p>
          <a:p>
            <a:pPr lvl="1" eaLnBrk="1" hangingPunct="1"/>
            <a:r>
              <a:rPr lang="en-US" altLang="en-US" sz="1800">
                <a:ea typeface="ＭＳ Ｐゴシック" panose="020B0600070205080204" pitchFamily="34" charset="-128"/>
              </a:rPr>
              <a:t>Faith Community</a:t>
            </a:r>
          </a:p>
          <a:p>
            <a:pPr eaLnBrk="1" hangingPunct="1"/>
            <a:endParaRPr lang="en-US" altLang="en-US">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38062"/>
            <a:ext cx="8229600" cy="1143000"/>
          </a:xfrm>
        </p:spPr>
        <p:txBody>
          <a:bodyPr/>
          <a:lstStyle/>
          <a:p>
            <a:pPr algn="l"/>
            <a:r>
              <a:rPr lang="en-US" altLang="en-US" sz="4000">
                <a:ea typeface="+mj-ea"/>
              </a:rPr>
              <a:t/>
            </a:r>
            <a:br>
              <a:rPr lang="en-US" altLang="en-US" sz="4000">
                <a:ea typeface="+mj-ea"/>
              </a:rPr>
            </a:br>
            <a:r>
              <a:rPr lang="en-US" altLang="en-US" sz="4000">
                <a:ea typeface="+mj-ea"/>
              </a:rPr>
              <a:t>Most Significant Challenges </a:t>
            </a:r>
            <a:r>
              <a:rPr lang="en-US" altLang="en-US">
                <a:ea typeface="ＭＳ Ｐゴシック" panose="020B0600070205080204" pitchFamily="34" charset="-128"/>
              </a:rPr>
              <a:t/>
            </a:r>
            <a:br>
              <a:rPr lang="en-US" altLang="en-US">
                <a:ea typeface="ＭＳ Ｐゴシック" panose="020B0600070205080204" pitchFamily="34" charset="-128"/>
              </a:rPr>
            </a:br>
            <a:endParaRPr lang="en-US" altLang="en-US">
              <a:ea typeface="ＭＳ Ｐゴシック" panose="020B0600070205080204" pitchFamily="34" charset="-128"/>
            </a:endParaRPr>
          </a:p>
        </p:txBody>
      </p:sp>
      <p:sp>
        <p:nvSpPr>
          <p:cNvPr id="7171" name="Content Placeholder 2"/>
          <p:cNvSpPr>
            <a:spLocks noGrp="1"/>
          </p:cNvSpPr>
          <p:nvPr>
            <p:ph idx="1"/>
          </p:nvPr>
        </p:nvSpPr>
        <p:spPr/>
        <p:txBody>
          <a:bodyPr/>
          <a:lstStyle/>
          <a:p>
            <a:r>
              <a:rPr lang="en-US" altLang="en-US" sz="1800">
                <a:ea typeface="ＭＳ Ｐゴシック" panose="020B0600070205080204" pitchFamily="34" charset="-128"/>
              </a:rPr>
              <a:t>Silos existing outside of established System of Care  </a:t>
            </a:r>
          </a:p>
          <a:p>
            <a:r>
              <a:rPr lang="en-US" altLang="en-US" sz="1800">
                <a:ea typeface="ＭＳ Ｐゴシック" panose="020B0600070205080204" pitchFamily="34" charset="-128"/>
              </a:rPr>
              <a:t>Focus on crisis instead of planning and supporting integration</a:t>
            </a:r>
          </a:p>
          <a:p>
            <a:r>
              <a:rPr lang="en-US" altLang="en-US" sz="1800">
                <a:ea typeface="ＭＳ Ｐゴシック" panose="020B0600070205080204" pitchFamily="34" charset="-128"/>
              </a:rPr>
              <a:t>Moving upstream toward prevention while living in “the crisis” </a:t>
            </a:r>
          </a:p>
          <a:p>
            <a:r>
              <a:rPr lang="en-US" altLang="en-US" sz="1800">
                <a:ea typeface="ＭＳ Ｐゴシック" panose="020B0600070205080204" pitchFamily="34" charset="-128"/>
              </a:rPr>
              <a:t>Placer County does not currently have a multi-tiered structure for agencies and service providers</a:t>
            </a:r>
          </a:p>
          <a:p>
            <a:endParaRPr lang="en-US" altLang="en-US">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62128"/>
            <a:ext cx="8229600" cy="1143000"/>
          </a:xfrm>
        </p:spPr>
        <p:txBody>
          <a:bodyPr/>
          <a:lstStyle/>
          <a:p>
            <a:pPr algn="l"/>
            <a:r>
              <a:rPr lang="en-US" altLang="en-US" sz="4000">
                <a:ea typeface="+mj-ea"/>
              </a:rPr>
              <a:t>Most Impactful Solutions</a:t>
            </a:r>
          </a:p>
        </p:txBody>
      </p:sp>
      <p:sp>
        <p:nvSpPr>
          <p:cNvPr id="8195" name="Content Placeholder 2"/>
          <p:cNvSpPr>
            <a:spLocks noGrp="1"/>
          </p:cNvSpPr>
          <p:nvPr>
            <p:ph idx="1"/>
          </p:nvPr>
        </p:nvSpPr>
        <p:spPr/>
        <p:txBody>
          <a:bodyPr/>
          <a:lstStyle/>
          <a:p>
            <a:r>
              <a:rPr lang="en-US" altLang="en-US" sz="1800">
                <a:ea typeface="ＭＳ Ｐゴシック" panose="020B0600070205080204" pitchFamily="34" charset="-128"/>
              </a:rPr>
              <a:t>Agreed upon measures or indicators</a:t>
            </a:r>
          </a:p>
          <a:p>
            <a:r>
              <a:rPr lang="en-US" altLang="en-US" sz="1800">
                <a:ea typeface="ＭＳ Ｐゴシック" panose="020B0600070205080204" pitchFamily="34" charset="-128"/>
              </a:rPr>
              <a:t>Trauma and mental health events to foster collaboration </a:t>
            </a:r>
          </a:p>
          <a:p>
            <a:r>
              <a:rPr lang="en-US" altLang="en-US" sz="1800">
                <a:ea typeface="ＭＳ Ｐゴシック" panose="020B0600070205080204" pitchFamily="34" charset="-128"/>
              </a:rPr>
              <a:t>First 5 connecting to schools and system of care </a:t>
            </a:r>
          </a:p>
          <a:p>
            <a:r>
              <a:rPr lang="en-US" altLang="en-US" sz="1800">
                <a:ea typeface="ＭＳ Ｐゴシック" panose="020B0600070205080204" pitchFamily="34" charset="-128"/>
              </a:rPr>
              <a:t>Use of MHSA funds to support integrating community providers on school sites</a:t>
            </a:r>
          </a:p>
          <a:p>
            <a:r>
              <a:rPr lang="en-US" altLang="en-US" sz="1800">
                <a:ea typeface="ＭＳ Ｐゴシック" panose="020B0600070205080204" pitchFamily="34" charset="-128"/>
              </a:rPr>
              <a:t>PBIS/MTSS in schools</a:t>
            </a:r>
          </a:p>
          <a:p>
            <a:endParaRPr lang="en-US" altLang="en-US">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25687" y="254000"/>
            <a:ext cx="8229600" cy="1143000"/>
          </a:xfrm>
        </p:spPr>
        <p:txBody>
          <a:bodyPr/>
          <a:lstStyle/>
          <a:p>
            <a:pPr algn="l" eaLnBrk="1" hangingPunct="1"/>
            <a:r>
              <a:rPr lang="en-US" altLang="en-US" sz="4000">
                <a:ea typeface="+mj-ea"/>
              </a:rPr>
              <a:t/>
            </a:r>
            <a:br>
              <a:rPr lang="en-US" altLang="en-US" sz="4000">
                <a:ea typeface="+mj-ea"/>
              </a:rPr>
            </a:br>
            <a:r>
              <a:rPr lang="en-US" altLang="en-US" sz="4000">
                <a:ea typeface="+mj-ea"/>
              </a:rPr>
              <a:t>Description of Next Steps</a:t>
            </a:r>
            <a:r>
              <a:rPr lang="en-US" altLang="en-US">
                <a:ea typeface="ＭＳ Ｐゴシック" panose="020B0600070205080204" pitchFamily="34" charset="-128"/>
              </a:rPr>
              <a:t/>
            </a:r>
            <a:br>
              <a:rPr lang="en-US" altLang="en-US">
                <a:ea typeface="ＭＳ Ｐゴシック" panose="020B0600070205080204" pitchFamily="34" charset="-128"/>
              </a:rPr>
            </a:br>
            <a:endParaRPr lang="en-US" altLang="en-US">
              <a:ea typeface="ＭＳ Ｐゴシック" panose="020B0600070205080204" pitchFamily="34" charset="-128"/>
            </a:endParaRPr>
          </a:p>
        </p:txBody>
      </p:sp>
      <p:sp>
        <p:nvSpPr>
          <p:cNvPr id="9219" name="Content Placeholder 2"/>
          <p:cNvSpPr>
            <a:spLocks noGrp="1"/>
          </p:cNvSpPr>
          <p:nvPr>
            <p:ph idx="1"/>
          </p:nvPr>
        </p:nvSpPr>
        <p:spPr/>
        <p:txBody>
          <a:bodyPr/>
          <a:lstStyle/>
          <a:p>
            <a:pPr eaLnBrk="1" hangingPunct="1">
              <a:spcBef>
                <a:spcPct val="0"/>
              </a:spcBef>
              <a:buFont typeface="Arial" panose="020B0604020202020204" pitchFamily="34" charset="0"/>
              <a:buNone/>
            </a:pPr>
            <a:r>
              <a:rPr lang="en-US" altLang="en-US" sz="280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p>
        </p:txBody>
      </p:sp>
      <p:graphicFrame>
        <p:nvGraphicFramePr>
          <p:cNvPr id="2" name="Table 1"/>
          <p:cNvGraphicFramePr>
            <a:graphicFrameLocks noGrp="1"/>
          </p:cNvGraphicFramePr>
          <p:nvPr>
            <p:extLst>
              <p:ext uri="{D42A27DB-BD31-4B8C-83A1-F6EECF244321}">
                <p14:modId xmlns:p14="http://schemas.microsoft.com/office/powerpoint/2010/main" val="2487399274"/>
              </p:ext>
            </p:extLst>
          </p:nvPr>
        </p:nvGraphicFramePr>
        <p:xfrm>
          <a:off x="523875" y="1266825"/>
          <a:ext cx="8298087" cy="5405119"/>
        </p:xfrm>
        <a:graphic>
          <a:graphicData uri="http://schemas.openxmlformats.org/drawingml/2006/table">
            <a:tbl>
              <a:tblPr firstRow="1" bandRow="1">
                <a:tableStyleId>{F5AB1C69-6EDB-4FF4-983F-18BD219EF322}</a:tableStyleId>
              </a:tblPr>
              <a:tblGrid>
                <a:gridCol w="2766029">
                  <a:extLst>
                    <a:ext uri="{9D8B030D-6E8A-4147-A177-3AD203B41FA5}">
                      <a16:colId xmlns="" xmlns:a16="http://schemas.microsoft.com/office/drawing/2014/main" val="20000"/>
                    </a:ext>
                  </a:extLst>
                </a:gridCol>
                <a:gridCol w="2766029">
                  <a:extLst>
                    <a:ext uri="{9D8B030D-6E8A-4147-A177-3AD203B41FA5}">
                      <a16:colId xmlns="" xmlns:a16="http://schemas.microsoft.com/office/drawing/2014/main" val="20001"/>
                    </a:ext>
                  </a:extLst>
                </a:gridCol>
                <a:gridCol w="2766029">
                  <a:extLst>
                    <a:ext uri="{9D8B030D-6E8A-4147-A177-3AD203B41FA5}">
                      <a16:colId xmlns="" xmlns:a16="http://schemas.microsoft.com/office/drawing/2014/main" val="20002"/>
                    </a:ext>
                  </a:extLst>
                </a:gridCol>
              </a:tblGrid>
              <a:tr h="370840">
                <a:tc>
                  <a:txBody>
                    <a:bodyPr/>
                    <a:lstStyle/>
                    <a:p>
                      <a:r>
                        <a:rPr lang="en-US" dirty="0"/>
                        <a:t>Action </a:t>
                      </a:r>
                    </a:p>
                  </a:txBody>
                  <a:tcPr/>
                </a:tc>
                <a:tc>
                  <a:txBody>
                    <a:bodyPr/>
                    <a:lstStyle/>
                    <a:p>
                      <a:r>
                        <a:rPr lang="en-US"/>
                        <a:t>By Who </a:t>
                      </a:r>
                    </a:p>
                  </a:txBody>
                  <a:tcPr/>
                </a:tc>
                <a:tc>
                  <a:txBody>
                    <a:bodyPr/>
                    <a:lstStyle/>
                    <a:p>
                      <a:r>
                        <a:rPr lang="en-US"/>
                        <a:t>BY  WHEN</a:t>
                      </a:r>
                    </a:p>
                  </a:txBody>
                  <a:tcPr/>
                </a:tc>
                <a:extLst>
                  <a:ext uri="{0D108BD9-81ED-4DB2-BD59-A6C34878D82A}">
                    <a16:rowId xmlns="" xmlns:a16="http://schemas.microsoft.com/office/drawing/2014/main" val="10000"/>
                  </a:ext>
                </a:extLst>
              </a:tr>
              <a:tr h="370840">
                <a:tc>
                  <a:txBody>
                    <a:bodyPr/>
                    <a:lstStyle/>
                    <a:p>
                      <a:r>
                        <a:rPr lang="en-US"/>
                        <a:t>Bring</a:t>
                      </a:r>
                      <a:r>
                        <a:rPr lang="en-US" baseline="0"/>
                        <a:t> Concept to System Leadership</a:t>
                      </a:r>
                      <a:endParaRPr lang="en-US"/>
                    </a:p>
                  </a:txBody>
                  <a:tcPr/>
                </a:tc>
                <a:tc>
                  <a:txBody>
                    <a:bodyPr/>
                    <a:lstStyle/>
                    <a:p>
                      <a:r>
                        <a:rPr lang="en-US"/>
                        <a:t>Mike</a:t>
                      </a:r>
                      <a:r>
                        <a:rPr lang="en-US" baseline="0"/>
                        <a:t> &amp; Phillip</a:t>
                      </a:r>
                      <a:endParaRPr lang="en-US"/>
                    </a:p>
                  </a:txBody>
                  <a:tcPr/>
                </a:tc>
                <a:tc>
                  <a:txBody>
                    <a:bodyPr/>
                    <a:lstStyle/>
                    <a:p>
                      <a:r>
                        <a:rPr lang="en-US"/>
                        <a:t>Completed </a:t>
                      </a:r>
                    </a:p>
                  </a:txBody>
                  <a:tcPr/>
                </a:tc>
                <a:extLst>
                  <a:ext uri="{0D108BD9-81ED-4DB2-BD59-A6C34878D82A}">
                    <a16:rowId xmlns="" xmlns:a16="http://schemas.microsoft.com/office/drawing/2014/main" val="10001"/>
                  </a:ext>
                </a:extLst>
              </a:tr>
              <a:tr h="370840">
                <a:tc>
                  <a:txBody>
                    <a:bodyPr/>
                    <a:lstStyle/>
                    <a:p>
                      <a:r>
                        <a:rPr lang="en-US"/>
                        <a:t>Develop</a:t>
                      </a:r>
                      <a:r>
                        <a:rPr lang="en-US" baseline="0"/>
                        <a:t> Trauma and Resilience Project </a:t>
                      </a:r>
                      <a:endParaRPr lang="en-US"/>
                    </a:p>
                  </a:txBody>
                  <a:tcPr/>
                </a:tc>
                <a:tc>
                  <a:txBody>
                    <a:bodyPr/>
                    <a:lstStyle/>
                    <a:p>
                      <a:r>
                        <a:rPr lang="en-US"/>
                        <a:t>Eric,</a:t>
                      </a:r>
                      <a:r>
                        <a:rPr lang="en-US" baseline="0"/>
                        <a:t> Mike &amp; Alicia</a:t>
                      </a:r>
                      <a:endParaRPr lang="en-US"/>
                    </a:p>
                  </a:txBody>
                  <a:tcPr/>
                </a:tc>
                <a:tc>
                  <a:txBody>
                    <a:bodyPr/>
                    <a:lstStyle/>
                    <a:p>
                      <a:r>
                        <a:rPr lang="en-US"/>
                        <a:t>October 2016</a:t>
                      </a:r>
                    </a:p>
                  </a:txBody>
                  <a:tcPr/>
                </a:tc>
                <a:extLst>
                  <a:ext uri="{0D108BD9-81ED-4DB2-BD59-A6C34878D82A}">
                    <a16:rowId xmlns="" xmlns:a16="http://schemas.microsoft.com/office/drawing/2014/main" val="10002"/>
                  </a:ext>
                </a:extLst>
              </a:tr>
              <a:tr h="370840">
                <a:tc>
                  <a:txBody>
                    <a:bodyPr/>
                    <a:lstStyle/>
                    <a:p>
                      <a:r>
                        <a:rPr lang="en-US"/>
                        <a:t>Hold Resilient Placer Event</a:t>
                      </a:r>
                    </a:p>
                  </a:txBody>
                  <a:tcPr/>
                </a:tc>
                <a:tc>
                  <a:txBody>
                    <a:bodyPr/>
                    <a:lstStyle/>
                    <a:p>
                      <a:r>
                        <a:rPr lang="en-US"/>
                        <a:t>Eric, Mike &amp; Alicia </a:t>
                      </a:r>
                    </a:p>
                  </a:txBody>
                  <a:tcPr/>
                </a:tc>
                <a:tc>
                  <a:txBody>
                    <a:bodyPr/>
                    <a:lstStyle/>
                    <a:p>
                      <a:r>
                        <a:rPr lang="en-US"/>
                        <a:t>September 2018</a:t>
                      </a:r>
                    </a:p>
                  </a:txBody>
                  <a:tcPr/>
                </a:tc>
                <a:extLst>
                  <a:ext uri="{0D108BD9-81ED-4DB2-BD59-A6C34878D82A}">
                    <a16:rowId xmlns="" xmlns:a16="http://schemas.microsoft.com/office/drawing/2014/main" val="10003"/>
                  </a:ext>
                </a:extLst>
              </a:tr>
              <a:tr h="370840">
                <a:tc>
                  <a:txBody>
                    <a:bodyPr/>
                    <a:lstStyle/>
                    <a:p>
                      <a:r>
                        <a:rPr lang="en-US"/>
                        <a:t>Determine System</a:t>
                      </a:r>
                      <a:r>
                        <a:rPr lang="en-US" baseline="0"/>
                        <a:t> Support Needed for Integration</a:t>
                      </a:r>
                      <a:endParaRPr lang="en-US"/>
                    </a:p>
                  </a:txBody>
                  <a:tcPr/>
                </a:tc>
                <a:tc>
                  <a:txBody>
                    <a:bodyPr/>
                    <a:lstStyle/>
                    <a:p>
                      <a:r>
                        <a:rPr lang="en-US"/>
                        <a:t>Phillip,</a:t>
                      </a:r>
                      <a:r>
                        <a:rPr lang="en-US" baseline="0"/>
                        <a:t> Eric &amp; Mike</a:t>
                      </a:r>
                      <a:endParaRPr lang="en-US"/>
                    </a:p>
                  </a:txBody>
                  <a:tcPr/>
                </a:tc>
                <a:tc>
                  <a:txBody>
                    <a:bodyPr/>
                    <a:lstStyle/>
                    <a:p>
                      <a:r>
                        <a:rPr lang="en-US"/>
                        <a:t>June</a:t>
                      </a:r>
                      <a:r>
                        <a:rPr lang="en-US" baseline="0"/>
                        <a:t> 2017</a:t>
                      </a:r>
                      <a:endParaRPr lang="en-US"/>
                    </a:p>
                  </a:txBody>
                  <a:tcPr/>
                </a:tc>
                <a:extLst>
                  <a:ext uri="{0D108BD9-81ED-4DB2-BD59-A6C34878D82A}">
                    <a16:rowId xmlns="" xmlns:a16="http://schemas.microsoft.com/office/drawing/2014/main" val="10004"/>
                  </a:ext>
                </a:extLst>
              </a:tr>
              <a:tr h="370840">
                <a:tc>
                  <a:txBody>
                    <a:bodyPr/>
                    <a:lstStyle/>
                    <a:p>
                      <a:r>
                        <a:rPr lang="en-US"/>
                        <a:t>Invite Stake Holders</a:t>
                      </a:r>
                    </a:p>
                  </a:txBody>
                  <a:tcPr/>
                </a:tc>
                <a:tc>
                  <a:txBody>
                    <a:bodyPr/>
                    <a:lstStyle/>
                    <a:p>
                      <a:r>
                        <a:rPr lang="en-US"/>
                        <a:t>Mike,</a:t>
                      </a:r>
                      <a:r>
                        <a:rPr lang="en-US" baseline="0"/>
                        <a:t> Eric, Phillip, Alicia &amp; Resilience Committee</a:t>
                      </a:r>
                      <a:endParaRPr lang="en-US"/>
                    </a:p>
                  </a:txBody>
                  <a:tcPr/>
                </a:tc>
                <a:tc>
                  <a:txBody>
                    <a:bodyPr/>
                    <a:lstStyle/>
                    <a:p>
                      <a:r>
                        <a:rPr lang="en-US"/>
                        <a:t>May</a:t>
                      </a:r>
                      <a:r>
                        <a:rPr lang="en-US" baseline="0"/>
                        <a:t> 2017</a:t>
                      </a:r>
                      <a:endParaRPr lang="en-US"/>
                    </a:p>
                  </a:txBody>
                  <a:tcPr/>
                </a:tc>
                <a:extLst>
                  <a:ext uri="{0D108BD9-81ED-4DB2-BD59-A6C34878D82A}">
                    <a16:rowId xmlns="" xmlns:a16="http://schemas.microsoft.com/office/drawing/2014/main" val="10005"/>
                  </a:ext>
                </a:extLst>
              </a:tr>
              <a:tr h="370840">
                <a:tc>
                  <a:txBody>
                    <a:bodyPr/>
                    <a:lstStyle/>
                    <a:p>
                      <a:r>
                        <a:rPr lang="en-US"/>
                        <a:t>Support MTSS Model Development</a:t>
                      </a:r>
                    </a:p>
                  </a:txBody>
                  <a:tcPr/>
                </a:tc>
                <a:tc>
                  <a:txBody>
                    <a:bodyPr/>
                    <a:lstStyle/>
                    <a:p>
                      <a:r>
                        <a:rPr lang="en-US"/>
                        <a:t>Policy teams at county, schools, community based agencies </a:t>
                      </a:r>
                    </a:p>
                  </a:txBody>
                  <a:tcPr/>
                </a:tc>
                <a:tc>
                  <a:txBody>
                    <a:bodyPr/>
                    <a:lstStyle/>
                    <a:p>
                      <a:r>
                        <a:rPr lang="en-US"/>
                        <a:t>On</a:t>
                      </a:r>
                      <a:r>
                        <a:rPr lang="en-US" baseline="0"/>
                        <a:t> Going</a:t>
                      </a:r>
                      <a:endParaRPr lang="en-US"/>
                    </a:p>
                  </a:txBody>
                  <a:tcPr/>
                </a:tc>
                <a:extLst>
                  <a:ext uri="{0D108BD9-81ED-4DB2-BD59-A6C34878D82A}">
                    <a16:rowId xmlns="" xmlns:a16="http://schemas.microsoft.com/office/drawing/2014/main" val="10006"/>
                  </a:ext>
                </a:extLst>
              </a:tr>
              <a:tr h="370840">
                <a:tc>
                  <a:txBody>
                    <a:bodyPr/>
                    <a:lstStyle/>
                    <a:p>
                      <a:r>
                        <a:rPr lang="en-US" dirty="0"/>
                        <a:t>Annual System of Care Training for Schools, Job </a:t>
                      </a:r>
                      <a:r>
                        <a:rPr lang="en-US" dirty="0" err="1" smtClean="0"/>
                        <a:t>alikes</a:t>
                      </a:r>
                      <a:r>
                        <a:rPr lang="en-US" dirty="0"/>
                        <a:t>, </a:t>
                      </a:r>
                      <a:r>
                        <a:rPr lang="en-US" dirty="0" smtClean="0"/>
                        <a:t>PLCs, and </a:t>
                      </a:r>
                      <a:r>
                        <a:rPr lang="en-US" smtClean="0"/>
                        <a:t>Agency Partners</a:t>
                      </a:r>
                      <a:endParaRPr lang="en-US" dirty="0"/>
                    </a:p>
                  </a:txBody>
                  <a:tcPr/>
                </a:tc>
                <a:tc>
                  <a:txBody>
                    <a:bodyPr/>
                    <a:lstStyle/>
                    <a:p>
                      <a:r>
                        <a:rPr lang="en-US" dirty="0"/>
                        <a:t>COE and MHA </a:t>
                      </a:r>
                    </a:p>
                  </a:txBody>
                  <a:tcPr/>
                </a:tc>
                <a:tc>
                  <a:txBody>
                    <a:bodyPr/>
                    <a:lstStyle/>
                    <a:p>
                      <a:r>
                        <a:rPr lang="en-US"/>
                        <a:t>December 2017</a:t>
                      </a:r>
                    </a:p>
                  </a:txBody>
                  <a:tcPr/>
                </a:tc>
                <a:extLst>
                  <a:ext uri="{0D108BD9-81ED-4DB2-BD59-A6C34878D82A}">
                    <a16:rowId xmlns="" xmlns:a16="http://schemas.microsoft.com/office/drawing/2014/main" val="10007"/>
                  </a:ext>
                </a:extLst>
              </a:tr>
            </a:tbl>
          </a:graphicData>
        </a:graphic>
      </p:graphicFrame>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313</Words>
  <Application>Microsoft Macintosh PowerPoint</Application>
  <PresentationFormat>On-screen Show (4:3)</PresentationFormat>
  <Paragraphs>97</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Placer County</vt:lpstr>
      <vt:lpstr>Placer System of Care  Where Did We Begin This Work</vt:lpstr>
      <vt:lpstr>PowerPoint Presentation</vt:lpstr>
      <vt:lpstr>2016 Breaking Barriers Moment of Clarity!</vt:lpstr>
      <vt:lpstr>Integrating Care Project Description </vt:lpstr>
      <vt:lpstr>Identified Partners</vt:lpstr>
      <vt:lpstr> Most Significant Challenges  </vt:lpstr>
      <vt:lpstr>Most Impactful Solutions</vt:lpstr>
      <vt:lpstr> Description of Next Steps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Placer County</dc:title>
  <cp:lastModifiedBy>Owner WARREN</cp:lastModifiedBy>
  <cp:revision>2</cp:revision>
  <dcterms:modified xsi:type="dcterms:W3CDTF">2017-04-25T20:43:23Z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0x01010058E5E1F856C11943BC5AC5EDF0978D36</vt:lpwstr>
  </property>
</Properties>
</file>