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5" r:id="rId1"/>
  </p:sldMasterIdLst>
  <p:notesMasterIdLst>
    <p:notesMasterId r:id="rId14"/>
  </p:notesMasterIdLst>
  <p:sldIdLst>
    <p:sldId id="282" r:id="rId2"/>
    <p:sldId id="285" r:id="rId3"/>
    <p:sldId id="278" r:id="rId4"/>
    <p:sldId id="266" r:id="rId5"/>
    <p:sldId id="267" r:id="rId6"/>
    <p:sldId id="277" r:id="rId7"/>
    <p:sldId id="287" r:id="rId8"/>
    <p:sldId id="290" r:id="rId9"/>
    <p:sldId id="288" r:id="rId10"/>
    <p:sldId id="273" r:id="rId11"/>
    <p:sldId id="283" r:id="rId12"/>
    <p:sldId id="286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E9EE8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 autoAdjust="0"/>
    <p:restoredTop sz="94660"/>
  </p:normalViewPr>
  <p:slideViewPr>
    <p:cSldViewPr>
      <p:cViewPr varScale="1">
        <p:scale>
          <a:sx n="81" d="100"/>
          <a:sy n="81" d="100"/>
        </p:scale>
        <p:origin x="1449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60" d="100"/>
        <a:sy n="160" d="100"/>
      </p:scale>
      <p:origin x="0" y="-161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AA462E-F5B5-4A75-BDF2-6A0150D30E69}" type="datetimeFigureOut">
              <a:rPr lang="en-US" smtClean="0"/>
              <a:t>11/13/2019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C84ADB-C3D8-448A-BAA9-C0A087E0C9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1977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A79BFD6-AB2A-4517-9C49-30482BBDFE24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EB84BB3-2AC8-4A5A-B69C-6A492D1AC3B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9" name="Picture 18" descr="A picture containing object, building&#10;&#10;Description generated with high confidence">
            <a:extLst>
              <a:ext uri="{FF2B5EF4-FFF2-40B4-BE49-F238E27FC236}">
                <a16:creationId xmlns:a16="http://schemas.microsoft.com/office/drawing/2014/main" id="{6381E43A-30DF-4BF5-8955-0B49434E379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3946" y="456955"/>
            <a:ext cx="2157806" cy="1395869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97CDFA9-745E-41F9-993A-7F13D8EE391F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4AE42D4-4746-4933-912B-17BC94A3FD90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39203BA-B8B9-4A1D-8781-D7E921687603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C1F9DFE-4228-4DA1-96CD-0DC115BB3568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2EC34C-A71E-45AA-8970-7A077B54A3EC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0D318B7-EE9A-451E-B246-5114BBD97D83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678876D-AFA1-4598-A19A-6234F9CE592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9B036D2-A0B2-48D9-8D4A-833C7D8C6F10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FF99E8F-EFB6-42B0-AE27-C9B9C5166CDA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Text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947E27-654D-49CC-AC6F-185B565D8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707571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54B235-9A7E-4B9B-9A96-394A1109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F54C97D-8B45-44E6-839B-C69F0A8774D4}" type="datetime1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21EC56A-AE70-447A-96D8-B8CC250FFE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93D57E-B52D-4C26-80B9-45D5800B7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0BF1BFEC-9D28-4BD8-93B7-93AD330389E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609599" y="1406770"/>
            <a:ext cx="6348413" cy="812800"/>
          </a:xfrm>
        </p:spPr>
        <p:txBody>
          <a:bodyPr/>
          <a:lstStyle>
            <a:lvl1pPr marL="0" indent="0">
              <a:buNone/>
              <a:defRPr/>
            </a:lvl1pPr>
            <a:lvl2pPr marL="457200" indent="0">
              <a:buNone/>
              <a:defRPr/>
            </a:lvl2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C070A78A-436D-462B-B322-402DD3DC231E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609600" y="2282388"/>
            <a:ext cx="6346825" cy="3889812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090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1FE748B-1AAE-438F-81E9-7EE10703A301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0C15DE2-36A7-40C2-ABEF-B17AA722B8D3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CD9E7F-9B2B-4075-8FBD-60CD9454A31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5275F8-A642-4275-8C40-6C8F317D5BB1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DFE475D-09B4-489E-8978-F65245DD389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55A7CC91-4D83-44FE-8427-8206BE59A764}" type="datetime1">
              <a:rPr lang="en-US" smtClean="0"/>
              <a:t>11/13/2019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5FC998-A7C3-4385-8D8F-5C0695116B2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730E1C0-8861-44A4-8C5F-F8EE39E3D65A}" type="datetime1">
              <a:rPr lang="en-US" smtClean="0"/>
              <a:t>11/13/2019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36A541-D94C-4E14-B951-A2531B803B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0E2FC22-CDA6-4398-AA7F-1264C4D2F10A}" type="datetime1">
              <a:rPr lang="en-US" smtClean="0"/>
              <a:t>11/13/2019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7F8C1C-7463-4E79-A1A3-A68EDC74D85D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C6CAE16-5C6F-4CED-8D66-776156E473B4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A42B9D-8D75-47F4-AB2B-7AA3B21F31B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5C422A-8BC9-4856-9C9E-CC613BDF9EA3}" type="datetime1">
              <a:rPr lang="en-US" smtClean="0"/>
              <a:t>11/13/2019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03247-63D6-491A-9DF4-EB34681BC06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9C303F1E-B9F5-4371-A03B-34063A2FB266}" type="datetime1">
              <a:rPr lang="en-US" smtClean="0"/>
              <a:t>11/13/2019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9508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59B9ED6-080E-46F5-A22A-C27F4001EF6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695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  <p:sldLayoutId id="2147483694" r:id="rId17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0DDF8-629B-42DB-B86D-9998C913818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1" y="2404534"/>
            <a:ext cx="6728714" cy="1646302"/>
          </a:xfrm>
        </p:spPr>
        <p:txBody>
          <a:bodyPr/>
          <a:lstStyle/>
          <a:p>
            <a:r>
              <a:rPr lang="en-US" dirty="0"/>
              <a:t>Facilitated Breakout Guide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B63321-CE6A-4A6D-B6EE-26CEEFA3DE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endParaRPr lang="en-US" dirty="0"/>
          </a:p>
          <a:p>
            <a:r>
              <a:rPr lang="en-US" dirty="0"/>
              <a:t>_____________________________________________</a:t>
            </a:r>
          </a:p>
          <a:p>
            <a:r>
              <a:rPr lang="en-US" dirty="0"/>
              <a:t>Group/Initiative Name</a:t>
            </a:r>
          </a:p>
          <a:p>
            <a:r>
              <a:rPr lang="en-US" dirty="0"/>
              <a:t>_____________________________________________</a:t>
            </a:r>
          </a:p>
          <a:p>
            <a:r>
              <a:rPr lang="en-US" dirty="0"/>
              <a:t>Project Name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73980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>
            <a:extLst>
              <a:ext uri="{FF2B5EF4-FFF2-40B4-BE49-F238E27FC236}">
                <a16:creationId xmlns:a16="http://schemas.microsoft.com/office/drawing/2014/main" id="{A87DF453-CC30-45DA-8D18-3086956DBF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Community </a:t>
            </a:r>
          </a:p>
        </p:txBody>
      </p:sp>
      <p:graphicFrame>
        <p:nvGraphicFramePr>
          <p:cNvPr id="12" name="Table 12">
            <a:extLst>
              <a:ext uri="{FF2B5EF4-FFF2-40B4-BE49-F238E27FC236}">
                <a16:creationId xmlns:a16="http://schemas.microsoft.com/office/drawing/2014/main" id="{60167552-C92E-413E-AA43-3D76C08A7C1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1876297"/>
              </p:ext>
            </p:extLst>
          </p:nvPr>
        </p:nvGraphicFramePr>
        <p:xfrm>
          <a:off x="609600" y="2160588"/>
          <a:ext cx="6348412" cy="279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6">
                  <a:extLst>
                    <a:ext uri="{9D8B030D-6E8A-4147-A177-3AD203B41FA5}">
                      <a16:colId xmlns:a16="http://schemas.microsoft.com/office/drawing/2014/main" val="412585988"/>
                    </a:ext>
                  </a:extLst>
                </a:gridCol>
                <a:gridCol w="3174206">
                  <a:extLst>
                    <a:ext uri="{9D8B030D-6E8A-4147-A177-3AD203B41FA5}">
                      <a16:colId xmlns:a16="http://schemas.microsoft.com/office/drawing/2014/main" val="213661848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dirty="0">
                          <a:solidFill>
                            <a:schemeClr val="tx1"/>
                          </a:solidFill>
                        </a:rPr>
                        <a:t>How can state agencies or partners better</a:t>
                      </a:r>
                      <a:r>
                        <a:rPr lang="en-US" sz="1600" b="0" u="none" baseline="0" dirty="0">
                          <a:solidFill>
                            <a:schemeClr val="tx1"/>
                          </a:solidFill>
                        </a:rPr>
                        <a:t> support county efforts to locate services in community? </a:t>
                      </a:r>
                      <a:endParaRPr lang="en-US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u="none" dirty="0">
                          <a:solidFill>
                            <a:schemeClr val="tx1"/>
                          </a:solidFill>
                        </a:rPr>
                        <a:t>How can current</a:t>
                      </a:r>
                      <a:r>
                        <a:rPr lang="en-US" sz="1600" b="0" u="none" baseline="0" dirty="0">
                          <a:solidFill>
                            <a:schemeClr val="tx1"/>
                          </a:solidFill>
                        </a:rPr>
                        <a:t> or pending reforms </a:t>
                      </a:r>
                      <a:r>
                        <a:rPr lang="en-US" sz="1600" b="0" u="none" dirty="0">
                          <a:solidFill>
                            <a:schemeClr val="tx1"/>
                          </a:solidFill>
                        </a:rPr>
                        <a:t>be most effectively leveraged</a:t>
                      </a:r>
                      <a:r>
                        <a:rPr lang="en-US" sz="1600" b="0" u="none" baseline="0" dirty="0">
                          <a:solidFill>
                            <a:schemeClr val="tx1"/>
                          </a:solidFill>
                        </a:rPr>
                        <a:t> at the state level in support of community-based services? </a:t>
                      </a:r>
                      <a:endParaRPr lang="en-US" sz="1600" b="0" u="none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10961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3769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698317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u="non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69647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sz="1600" b="0" u="non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u="non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8051493"/>
                  </a:ext>
                </a:extLst>
              </a:tr>
            </a:tbl>
          </a:graphicData>
        </a:graphic>
      </p:graphicFrame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E88F63-1AD5-4084-BC98-D9E0EE1F3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7F2887-6D22-4403-917D-2DD8B1A1EF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5589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01A31B-DBEC-4F26-A2BA-38E6A77E1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B8B6337-94D8-4219-A6FC-77C561F62597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609600" y="2160588"/>
          <a:ext cx="7315200" cy="39624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16827">
                <a:tc>
                  <a:txBody>
                    <a:bodyPr/>
                    <a:lstStyle/>
                    <a:p>
                      <a:r>
                        <a:rPr lang="en-US" dirty="0"/>
                        <a:t>Names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Contact Information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Agency</a:t>
                      </a:r>
                      <a:r>
                        <a:rPr lang="en-US" baseline="0" dirty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Email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9115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641C53E-8323-40BC-B9C3-3B82C77B8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B69E4BA-262F-48A4-9D4B-7B5248B7B4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5519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Work plan Draft </a:t>
            </a:r>
            <a:br>
              <a:rPr lang="en-US" dirty="0"/>
            </a:br>
            <a:r>
              <a:rPr lang="en-US" dirty="0"/>
              <a:t>(Complete for final report out)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092526"/>
              </p:ext>
            </p:extLst>
          </p:nvPr>
        </p:nvGraphicFramePr>
        <p:xfrm>
          <a:off x="609600" y="2160588"/>
          <a:ext cx="7815817" cy="37812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026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4474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89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84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02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3026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70334">
                <a:tc>
                  <a:txBody>
                    <a:bodyPr/>
                    <a:lstStyle/>
                    <a:p>
                      <a:r>
                        <a:rPr lang="en-US" dirty="0"/>
                        <a:t>Objective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Responsible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First</a:t>
                      </a:r>
                      <a:r>
                        <a:rPr lang="en-US" baseline="0" dirty="0"/>
                        <a:t> Step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Second 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Date</a:t>
                      </a:r>
                      <a:r>
                        <a:rPr lang="en-US" baseline="0" dirty="0"/>
                        <a:t> Due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1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1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1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178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62178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19622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Strengths and Assets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List below your department or agency’s assets/strengths as they relate to the project or work you’re doing in support of integrated care? </a:t>
            </a:r>
          </a:p>
          <a:p>
            <a:r>
              <a:rPr lang="en-US" dirty="0"/>
              <a:t>Brainstorm and add assets/strengths here.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5791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System/State Opportunities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opportunities have you identified or do you anticipate in this project?  </a:t>
            </a:r>
          </a:p>
          <a:p>
            <a:pPr lvl="1"/>
            <a:r>
              <a:rPr lang="en-US" dirty="0"/>
              <a:t>Opportunity 1: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Opportunity 2: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Opportunity 3: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FD373BA-AB68-4D88-BD96-01C42C233C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01F2F8-E044-4BB0-AF5E-FF4943BC04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582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are the potential goals of this opportunity or project?</a:t>
            </a:r>
          </a:p>
        </p:txBody>
      </p:sp>
      <p:sp>
        <p:nvSpPr>
          <p:cNvPr id="153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Goal #1</a:t>
            </a:r>
          </a:p>
          <a:p>
            <a:pPr lvl="1"/>
            <a:r>
              <a:rPr lang="en-US" dirty="0"/>
              <a:t>Desired Outcome: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Goal #2</a:t>
            </a:r>
          </a:p>
          <a:p>
            <a:pPr lvl="1"/>
            <a:r>
              <a:rPr lang="en-US" dirty="0"/>
              <a:t>Desired Outcome: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Goal #3</a:t>
            </a:r>
          </a:p>
          <a:p>
            <a:pPr lvl="1"/>
            <a:r>
              <a:rPr lang="en-US" dirty="0"/>
              <a:t>Desired Outcome: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4CD241-B317-45AE-8E6F-F2B0BE8F95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E55E1A2-ABAB-4046-AAC7-368CF5A30F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(who) is the population of focus? </a:t>
            </a:r>
          </a:p>
        </p:txBody>
      </p:sp>
      <p:sp>
        <p:nvSpPr>
          <p:cNvPr id="1638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Population: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Geographical Area(s) if applicable: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Demographic Characteristic(s):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DD2EBB-47A3-4BD4-BF37-3F7AC317A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9613C61-4C67-4FC2-8D1F-AAEB978A62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705601" cy="1320800"/>
          </a:xfrm>
        </p:spPr>
        <p:txBody>
          <a:bodyPr>
            <a:normAutofit fontScale="90000"/>
          </a:bodyPr>
          <a:lstStyle/>
          <a:p>
            <a:r>
              <a:rPr lang="en-US" dirty="0"/>
              <a:t>What are the department/ agency’s challenges identified thus far or anticipated in this project?</a:t>
            </a:r>
          </a:p>
        </p:txBody>
      </p:sp>
      <p:sp>
        <p:nvSpPr>
          <p:cNvPr id="10" name="Content Placeholder 9">
            <a:extLst>
              <a:ext uri="{FF2B5EF4-FFF2-40B4-BE49-F238E27FC236}">
                <a16:creationId xmlns:a16="http://schemas.microsoft.com/office/drawing/2014/main" id="{BB661B89-87EB-4605-A659-4110D296EE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pPr lvl="1"/>
            <a:r>
              <a:rPr lang="en-US" dirty="0"/>
              <a:t>Challenge 1: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Challenge 2: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/>
              <a:t>Challenge 3: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B3E43B-525B-4763-B830-2BEBF82821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62AA6E-840B-4434-AAE7-53F39B9D10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8402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>
            <a:extLst>
              <a:ext uri="{FF2B5EF4-FFF2-40B4-BE49-F238E27FC236}">
                <a16:creationId xmlns:a16="http://schemas.microsoft.com/office/drawing/2014/main" id="{63AAF1FF-4738-403F-AB27-2EFCA7A7D0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Governance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1C4BACAC-5E52-437C-B044-F9C81A18CE7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7842112"/>
              </p:ext>
            </p:extLst>
          </p:nvPr>
        </p:nvGraphicFramePr>
        <p:xfrm>
          <a:off x="609600" y="2160588"/>
          <a:ext cx="6348412" cy="3083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6">
                  <a:extLst>
                    <a:ext uri="{9D8B030D-6E8A-4147-A177-3AD203B41FA5}">
                      <a16:colId xmlns:a16="http://schemas.microsoft.com/office/drawing/2014/main" val="2758507149"/>
                    </a:ext>
                  </a:extLst>
                </a:gridCol>
                <a:gridCol w="3174206">
                  <a:extLst>
                    <a:ext uri="{9D8B030D-6E8A-4147-A177-3AD203B41FA5}">
                      <a16:colId xmlns:a16="http://schemas.microsoft.com/office/drawing/2014/main" val="289405667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148131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What might be needed to assure the project’s participants are 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fully connected and aligned with one another?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19089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Which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needed partners are not yet fully connected and what steps can be made to build deeper alignment?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43536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Notes related to Shared Governance?</a:t>
                      </a:r>
                      <a:r>
                        <a:rPr lang="en-US" sz="160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788184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04894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>
            <a:extLst>
              <a:ext uri="{FF2B5EF4-FFF2-40B4-BE49-F238E27FC236}">
                <a16:creationId xmlns:a16="http://schemas.microsoft.com/office/drawing/2014/main" id="{EC0876A0-1E4E-4BDC-8F2C-E24081FC4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Information and Data Management </a:t>
            </a:r>
          </a:p>
        </p:txBody>
      </p:sp>
      <p:graphicFrame>
        <p:nvGraphicFramePr>
          <p:cNvPr id="14" name="Table 14">
            <a:extLst>
              <a:ext uri="{FF2B5EF4-FFF2-40B4-BE49-F238E27FC236}">
                <a16:creationId xmlns:a16="http://schemas.microsoft.com/office/drawing/2014/main" id="{A61E4247-7E24-4348-B14D-7759A50A351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05852446"/>
              </p:ext>
            </p:extLst>
          </p:nvPr>
        </p:nvGraphicFramePr>
        <p:xfrm>
          <a:off x="609600" y="2160588"/>
          <a:ext cx="6348412" cy="418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6">
                  <a:extLst>
                    <a:ext uri="{9D8B030D-6E8A-4147-A177-3AD203B41FA5}">
                      <a16:colId xmlns:a16="http://schemas.microsoft.com/office/drawing/2014/main" val="2709215629"/>
                    </a:ext>
                  </a:extLst>
                </a:gridCol>
                <a:gridCol w="3174206">
                  <a:extLst>
                    <a:ext uri="{9D8B030D-6E8A-4147-A177-3AD203B41FA5}">
                      <a16:colId xmlns:a16="http://schemas.microsoft.com/office/drawing/2014/main" val="25167759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803235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 policy changes are possible or needed in CA to assure that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county system partners can best link their service planning efforts?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6099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What</a:t>
                      </a:r>
                      <a:r>
                        <a:rPr lang="en-US" sz="1600" b="0" kern="120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state partners/departments/agencies are needed to effect state-wide policy change in support of shared information? </a:t>
                      </a:r>
                      <a:endParaRPr lang="en-US" sz="1600" b="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20383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Describe how your team or collaborative will measure success of your project?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189348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="0" dirty="0">
                          <a:solidFill>
                            <a:schemeClr val="tx1"/>
                          </a:solidFill>
                        </a:rPr>
                        <a:t>Text or remove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996816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83170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5AA7AAAF-9757-4AB1-837A-6BC3EF9C7B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Funding</a:t>
            </a:r>
          </a:p>
        </p:txBody>
      </p:sp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id="{EF664EC2-2210-43FC-B0DC-CBC3DC9F9D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786859"/>
              </p:ext>
            </p:extLst>
          </p:nvPr>
        </p:nvGraphicFramePr>
        <p:xfrm>
          <a:off x="609600" y="2160588"/>
          <a:ext cx="6348412" cy="37576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4206">
                  <a:extLst>
                    <a:ext uri="{9D8B030D-6E8A-4147-A177-3AD203B41FA5}">
                      <a16:colId xmlns:a16="http://schemas.microsoft.com/office/drawing/2014/main" val="3306749737"/>
                    </a:ext>
                  </a:extLst>
                </a:gridCol>
                <a:gridCol w="3174206">
                  <a:extLst>
                    <a:ext uri="{9D8B030D-6E8A-4147-A177-3AD203B41FA5}">
                      <a16:colId xmlns:a16="http://schemas.microsoft.com/office/drawing/2014/main" val="214368296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13989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SzPts val="1000"/>
                        <a:buFont typeface="Wingdings" charset="2"/>
                        <a:buNone/>
                        <a:tabLst>
                          <a:tab pos="228600" algn="l"/>
                        </a:tabLs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What efforts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are needed at the state level to better link disparate funding for youth/students?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61990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What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can CA state agencies do in the coming weeks to effectively use current or pending reforms</a:t>
                      </a: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or other opportunities to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allow counties to better link financial resources? 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0893202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 Shared Funding</a:t>
                      </a:r>
                      <a:r>
                        <a:rPr lang="en-US" sz="1600" b="0" baseline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Arial" charset="0"/>
                          <a:cs typeface="Arial" charset="0"/>
                        </a:rPr>
                        <a:t> Notes:</a:t>
                      </a:r>
                      <a:endParaRPr lang="en-US" sz="1600" b="0" dirty="0">
                        <a:solidFill>
                          <a:schemeClr val="tx1"/>
                        </a:solidFill>
                        <a:effectLst/>
                        <a:latin typeface="+mn-lt"/>
                        <a:ea typeface="Arial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6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049046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Breaking Barriers Symposium 2019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9B9ED6-080E-46F5-A22A-C27F4001EF68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5218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1644</TotalTime>
  <Words>413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Trebuchet MS</vt:lpstr>
      <vt:lpstr>Wingdings</vt:lpstr>
      <vt:lpstr>Wingdings 3</vt:lpstr>
      <vt:lpstr>Facet</vt:lpstr>
      <vt:lpstr>Facilitated Breakout Guide</vt:lpstr>
      <vt:lpstr>Strengths and Assets</vt:lpstr>
      <vt:lpstr>System/State Opportunities</vt:lpstr>
      <vt:lpstr>What are the potential goals of this opportunity or project?</vt:lpstr>
      <vt:lpstr>What (who) is the population of focus? </vt:lpstr>
      <vt:lpstr>What are the department/ agency’s challenges identified thus far or anticipated in this project?</vt:lpstr>
      <vt:lpstr>Shared Governance</vt:lpstr>
      <vt:lpstr>Shared Information and Data Management </vt:lpstr>
      <vt:lpstr>Shared Funding</vt:lpstr>
      <vt:lpstr>Shared Community </vt:lpstr>
      <vt:lpstr>Partners</vt:lpstr>
      <vt:lpstr>Work plan Draft  (Complete for final report out)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County Name Project Name</dc:title>
  <dc:creator>Sarah Effertz</dc:creator>
  <cp:lastModifiedBy>Jamie Yeh</cp:lastModifiedBy>
  <cp:revision>49</cp:revision>
  <dcterms:created xsi:type="dcterms:W3CDTF">2018-09-18T22:22:50Z</dcterms:created>
  <dcterms:modified xsi:type="dcterms:W3CDTF">2019-11-13T22:02:58Z</dcterms:modified>
</cp:coreProperties>
</file>